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80" r:id="rId3"/>
    <p:sldId id="294" r:id="rId4"/>
    <p:sldId id="260" r:id="rId5"/>
    <p:sldId id="265" r:id="rId6"/>
    <p:sldId id="266" r:id="rId7"/>
    <p:sldId id="322" r:id="rId8"/>
    <p:sldId id="261" r:id="rId9"/>
    <p:sldId id="316" r:id="rId10"/>
    <p:sldId id="269" r:id="rId11"/>
    <p:sldId id="262" r:id="rId12"/>
    <p:sldId id="321" r:id="rId13"/>
    <p:sldId id="289" r:id="rId14"/>
    <p:sldId id="290" r:id="rId15"/>
    <p:sldId id="291" r:id="rId16"/>
    <p:sldId id="312" r:id="rId17"/>
    <p:sldId id="302" r:id="rId18"/>
    <p:sldId id="305" r:id="rId19"/>
    <p:sldId id="320" r:id="rId20"/>
    <p:sldId id="306" r:id="rId21"/>
    <p:sldId id="310" r:id="rId22"/>
    <p:sldId id="319" r:id="rId23"/>
    <p:sldId id="298" r:id="rId24"/>
    <p:sldId id="300" r:id="rId25"/>
    <p:sldId id="317" r:id="rId26"/>
    <p:sldId id="318" r:id="rId27"/>
    <p:sldId id="263" r:id="rId28"/>
    <p:sldId id="285" r:id="rId29"/>
    <p:sldId id="276" r:id="rId30"/>
    <p:sldId id="281" r:id="rId31"/>
    <p:sldId id="311" r:id="rId32"/>
    <p:sldId id="292" r:id="rId33"/>
    <p:sldId id="287" r:id="rId34"/>
    <p:sldId id="279" r:id="rId35"/>
    <p:sldId id="264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0952C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96" y="60"/>
      </p:cViewPr>
      <p:guideLst>
        <p:guide orient="horz" pos="238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682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60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04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812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86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86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2017-03-13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86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136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2017-03-13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379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280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43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296F0-D1D2-4BF4-A5AF-452ACF190034}" type="datetimeFigureOut">
              <a:rPr lang="ko-KR" altLang="en-US" smtClean="0"/>
              <a:pPr/>
              <a:t>2017-03-13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81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2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1.jpe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4.png"/><Relationship Id="rId4" Type="http://schemas.openxmlformats.org/officeDocument/2006/relationships/image" Target="../media/image26.png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2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905989"/>
            <a:ext cx="12192000" cy="26468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30796" y="2046482"/>
            <a:ext cx="65733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</a:rPr>
              <a:t>스마트 피트니스 보조 시스템</a:t>
            </a:r>
            <a:endParaRPr lang="en-US" altLang="ko-KR" sz="3200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en-US" altLang="ko-KR" sz="2600" dirty="0">
                <a:solidFill>
                  <a:schemeClr val="bg1"/>
                </a:solidFill>
                <a:latin typeface="맑은 고딕" panose="020B0503020000020004" pitchFamily="50" charset="-127"/>
              </a:rPr>
              <a:t>(Smart Fitness Assistance System)</a:t>
            </a:r>
            <a:r>
              <a:rPr lang="ko-KR" altLang="en-US" sz="2600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endParaRPr lang="ko-KR" altLang="en-US" sz="2600" dirty="0">
              <a:solidFill>
                <a:schemeClr val="bg1"/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2339" y="4018244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종합설계 설계서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90703" y="3182369"/>
            <a:ext cx="32945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ct val="20000"/>
              </a:spcBef>
              <a:buClr>
                <a:schemeClr val="hlink"/>
              </a:buClr>
              <a:defRPr/>
            </a:pPr>
            <a:r>
              <a:rPr lang="ko-KR" altLang="en-US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팀 명</a:t>
            </a:r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 : 2Years</a:t>
            </a:r>
          </a:p>
          <a:p>
            <a:pPr algn="r">
              <a:spcBef>
                <a:spcPct val="20000"/>
              </a:spcBef>
              <a:buClr>
                <a:schemeClr val="hlink"/>
              </a:buClr>
              <a:defRPr/>
            </a:pPr>
            <a:endParaRPr lang="en-US" altLang="ko-KR" sz="500" kern="0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algn="r"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2010154012 </a:t>
            </a:r>
            <a:r>
              <a:rPr lang="ko-KR" altLang="en-US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김익현 </a:t>
            </a: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500" kern="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이보경</a:t>
            </a:r>
            <a:r>
              <a:rPr lang="ko-KR" altLang="en-US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 교수님</a:t>
            </a: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)</a:t>
            </a:r>
          </a:p>
          <a:p>
            <a:pPr algn="r"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2012154023 </a:t>
            </a:r>
            <a:r>
              <a:rPr lang="ko-KR" altLang="en-US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박재환 </a:t>
            </a: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500" kern="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정의훈</a:t>
            </a:r>
            <a:r>
              <a:rPr lang="ko-KR" altLang="en-US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 교수님</a:t>
            </a: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)</a:t>
            </a:r>
          </a:p>
          <a:p>
            <a:pPr algn="r"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2014154024 </a:t>
            </a:r>
            <a:r>
              <a:rPr lang="ko-KR" altLang="en-US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안세영 </a:t>
            </a: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500" kern="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정의훈</a:t>
            </a:r>
            <a:r>
              <a:rPr lang="ko-KR" altLang="en-US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 교수님</a:t>
            </a: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2339" y="6139851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드림고딕1" panose="02020600000000000000" pitchFamily="18" charset="-127"/>
                <a:ea typeface="a드림고딕1" panose="02020600000000000000" pitchFamily="18" charset="-127"/>
              </a:rPr>
              <a:t>KIM IK HYEON. PARK JAE HWAN. AHN SAE YOUNG</a:t>
            </a:r>
            <a:endParaRPr lang="ko-KR" altLang="en-US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9" name="Picture 6" descr="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109" y="290106"/>
            <a:ext cx="234315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4121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키넥트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738" y="2349755"/>
            <a:ext cx="1649081" cy="92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시스템 구성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43204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03.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구성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pic>
        <p:nvPicPr>
          <p:cNvPr id="21" name="Picture 8" descr="C:\Users\안세영\Documents\카카오톡 받은 파일\밴드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834" y="4512382"/>
            <a:ext cx="1186945" cy="1186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화살표: 오른쪽 8"/>
          <p:cNvSpPr>
            <a:spLocks noChangeArrowheads="1"/>
          </p:cNvSpPr>
          <p:nvPr/>
        </p:nvSpPr>
        <p:spPr bwMode="auto">
          <a:xfrm>
            <a:off x="7556163" y="4856458"/>
            <a:ext cx="1222254" cy="3991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HY견고딕" panose="02030600000101010101" pitchFamily="18" charset="-127"/>
            </a:endParaRPr>
          </a:p>
        </p:txBody>
      </p:sp>
      <p:sp>
        <p:nvSpPr>
          <p:cNvPr id="25" name="화살표: 오른쪽 8"/>
          <p:cNvSpPr>
            <a:spLocks noChangeArrowheads="1"/>
          </p:cNvSpPr>
          <p:nvPr/>
        </p:nvSpPr>
        <p:spPr bwMode="auto">
          <a:xfrm rot="13030955" flipH="1">
            <a:off x="5178069" y="3426949"/>
            <a:ext cx="1461186" cy="5136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HY견고딕" panose="02030600000101010101" pitchFamily="18" charset="-127"/>
            </a:endParaRPr>
          </a:p>
        </p:txBody>
      </p:sp>
      <p:pic>
        <p:nvPicPr>
          <p:cNvPr id="32" name="Picture 11" descr="서버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515" y="4358176"/>
            <a:ext cx="1048675" cy="1407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화살표: 오른쪽 8"/>
          <p:cNvSpPr>
            <a:spLocks noChangeArrowheads="1"/>
          </p:cNvSpPr>
          <p:nvPr/>
        </p:nvSpPr>
        <p:spPr bwMode="auto">
          <a:xfrm rot="5400000" flipH="1">
            <a:off x="4234355" y="3542609"/>
            <a:ext cx="1101901" cy="54428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HY견고딕" panose="02030600000101010101" pitchFamily="18" charset="-127"/>
            </a:endParaRPr>
          </a:p>
        </p:txBody>
      </p:sp>
      <p:pic>
        <p:nvPicPr>
          <p:cNvPr id="42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859" y="4241970"/>
            <a:ext cx="840649" cy="157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C:\Users\안세영\Desktop\졸작\노트북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12593" y="4279616"/>
            <a:ext cx="1827782" cy="1371781"/>
          </a:xfrm>
          <a:prstGeom prst="rect">
            <a:avLst/>
          </a:prstGeom>
          <a:noFill/>
        </p:spPr>
      </p:pic>
      <p:sp>
        <p:nvSpPr>
          <p:cNvPr id="34" name="직사각형 33"/>
          <p:cNvSpPr/>
          <p:nvPr/>
        </p:nvSpPr>
        <p:spPr>
          <a:xfrm>
            <a:off x="3624198" y="3894271"/>
            <a:ext cx="11089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사용자 신체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 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상태 전달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6" name="직사각형 13"/>
          <p:cNvSpPr>
            <a:spLocks noChangeArrowheads="1"/>
          </p:cNvSpPr>
          <p:nvPr/>
        </p:nvSpPr>
        <p:spPr bwMode="auto">
          <a:xfrm>
            <a:off x="7502523" y="5274049"/>
            <a:ext cx="12650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저장되어 있는 </a:t>
            </a:r>
            <a:endParaRPr lang="en-US" altLang="ko-KR" sz="10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spcBef>
                <a:spcPct val="0"/>
              </a:spcBef>
              <a:buClrTx/>
              <a:buNone/>
            </a:pPr>
            <a:r>
              <a:rPr lang="en-US" altLang="ko-KR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  </a:t>
            </a:r>
            <a:r>
              <a:rPr lang="ko-KR" altLang="en-US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정보를 전송</a:t>
            </a:r>
            <a:endParaRPr lang="en-US" altLang="ko-KR" sz="10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0" name="직사각형 15"/>
          <p:cNvSpPr>
            <a:spLocks noChangeArrowheads="1"/>
          </p:cNvSpPr>
          <p:nvPr/>
        </p:nvSpPr>
        <p:spPr bwMode="auto">
          <a:xfrm>
            <a:off x="8584760" y="5814540"/>
            <a:ext cx="22753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서버로부터 받은 정보를 표현</a:t>
            </a:r>
            <a:endParaRPr lang="en-US" altLang="ko-KR" sz="10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3" name="직사각형 14"/>
          <p:cNvSpPr>
            <a:spLocks noChangeArrowheads="1"/>
          </p:cNvSpPr>
          <p:nvPr/>
        </p:nvSpPr>
        <p:spPr bwMode="auto">
          <a:xfrm>
            <a:off x="6036210" y="5784448"/>
            <a:ext cx="1739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indent="-22860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0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키넥트로부터</a:t>
            </a:r>
            <a:r>
              <a:rPr lang="ko-KR" altLang="en-US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받은 정보를 저장</a:t>
            </a:r>
            <a:endParaRPr lang="en-US" altLang="ko-KR" sz="10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4" name="직사각형 43"/>
          <p:cNvSpPr/>
          <p:nvPr/>
        </p:nvSpPr>
        <p:spPr>
          <a:xfrm rot="2173547">
            <a:off x="5457364" y="3342172"/>
            <a:ext cx="20655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사용자가 한 운동 정보와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 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아두이노에서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받은 정보 전달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5" name="직사각형 44"/>
          <p:cNvSpPr/>
          <p:nvPr/>
        </p:nvSpPr>
        <p:spPr>
          <a:xfrm rot="19072995" flipH="1">
            <a:off x="2256972" y="3160749"/>
            <a:ext cx="20655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사용자가 한 운동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   정보전달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6" name="직사각형 14"/>
          <p:cNvSpPr>
            <a:spLocks noChangeArrowheads="1"/>
          </p:cNvSpPr>
          <p:nvPr/>
        </p:nvSpPr>
        <p:spPr bwMode="auto">
          <a:xfrm>
            <a:off x="1900865" y="5660651"/>
            <a:ext cx="1739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indent="-22860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사용자의 운동상태를 화면에 띄움</a:t>
            </a:r>
            <a:endParaRPr lang="en-US" altLang="ko-KR" sz="10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8" name="화살표: 오른쪽 8"/>
          <p:cNvSpPr>
            <a:spLocks noChangeArrowheads="1"/>
          </p:cNvSpPr>
          <p:nvPr/>
        </p:nvSpPr>
        <p:spPr bwMode="auto">
          <a:xfrm rot="19083418" flipH="1">
            <a:off x="2878699" y="3476743"/>
            <a:ext cx="1465962" cy="48201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HY견고딕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17" name="그림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880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666750" y="1950179"/>
            <a:ext cx="10687050" cy="4279171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 24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9947" y="134264"/>
            <a:ext cx="43204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03.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구성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095750" y="1673954"/>
            <a:ext cx="3905250" cy="5524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/>
              <a:t>아두이노</a:t>
            </a:r>
            <a:r>
              <a:rPr lang="ko-KR" altLang="en-US" sz="2000" dirty="0"/>
              <a:t> 센서</a:t>
            </a:r>
          </a:p>
        </p:txBody>
      </p:sp>
      <p:sp>
        <p:nvSpPr>
          <p:cNvPr id="47" name="직각 삼각형 46"/>
          <p:cNvSpPr/>
          <p:nvPr/>
        </p:nvSpPr>
        <p:spPr>
          <a:xfrm rot="16200000">
            <a:off x="3819526" y="1673953"/>
            <a:ext cx="276226" cy="276225"/>
          </a:xfrm>
          <a:prstGeom prst="rt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028257"/>
              </p:ext>
            </p:extLst>
          </p:nvPr>
        </p:nvGraphicFramePr>
        <p:xfrm>
          <a:off x="749407" y="2336693"/>
          <a:ext cx="10531732" cy="38505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32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2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2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2933">
                  <a:extLst>
                    <a:ext uri="{9D8B030D-6E8A-4147-A177-3AD203B41FA5}">
                      <a16:colId xmlns:a16="http://schemas.microsoft.com/office/drawing/2014/main" val="3056863658"/>
                    </a:ext>
                  </a:extLst>
                </a:gridCol>
              </a:tblGrid>
              <a:tr h="2178418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8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배터리</a:t>
                      </a:r>
                      <a:r>
                        <a:rPr lang="ko-KR" altLang="en-US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충전 모듈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TP4056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itchFamily="50" charset="-127"/>
                          <a:ea typeface="+mn-ea"/>
                        </a:rPr>
                        <a:t>블루투스</a:t>
                      </a:r>
                      <a:r>
                        <a:rPr lang="ko-KR" altLang="en-US" sz="1400" dirty="0">
                          <a:latin typeface="맑은 고딕" pitchFamily="50" charset="-127"/>
                          <a:ea typeface="+mn-ea"/>
                        </a:rPr>
                        <a:t> 모듈</a:t>
                      </a:r>
                      <a:endParaRPr lang="en-US" altLang="ko-KR" sz="1400" dirty="0">
                        <a:latin typeface="맑은 고딕" pitchFamily="50" charset="-127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맑은 고딕" pitchFamily="50" charset="-127"/>
                          <a:ea typeface="+mn-ea"/>
                        </a:rPr>
                        <a:t>(</a:t>
                      </a:r>
                      <a:r>
                        <a:rPr lang="en-US" sz="1400" dirty="0"/>
                        <a:t>HC-06</a:t>
                      </a:r>
                      <a:r>
                        <a:rPr lang="en-US" altLang="ko-KR" sz="1400" dirty="0">
                          <a:latin typeface="맑은 고딕" pitchFamily="50" charset="-127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맑은 고딕" pitchFamily="50" charset="-127"/>
                        <a:ea typeface="+mn-ea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itchFamily="50" charset="-127"/>
                          <a:ea typeface="+mn-ea"/>
                        </a:rPr>
                        <a:t>온도 센서</a:t>
                      </a:r>
                      <a:endParaRPr lang="en-US" altLang="ko-KR" sz="1400" dirty="0">
                        <a:latin typeface="맑은 고딕" pitchFamily="50" charset="-127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맑은 고딕" pitchFamily="50" charset="-127"/>
                          <a:ea typeface="+mn-ea"/>
                        </a:rPr>
                        <a:t>(</a:t>
                      </a:r>
                      <a:r>
                        <a:rPr lang="en-US" sz="1400" b="0" dirty="0"/>
                        <a:t>MLX90614</a:t>
                      </a:r>
                      <a:r>
                        <a:rPr lang="en-US" altLang="ko-KR" sz="1400" dirty="0">
                          <a:latin typeface="맑은 고딕" pitchFamily="50" charset="-127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맑은 고딕" pitchFamily="50" charset="-127"/>
                        <a:ea typeface="+mn-ea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심박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모니터링 센서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(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Heart Rate Monitor Sensor</a:t>
                      </a:r>
                      <a:r>
                        <a:rPr lang="en-US" altLang="ko-KR" sz="1400" b="0" dirty="0">
                          <a:latin typeface="+mn-lt"/>
                          <a:ea typeface="+mn-ea"/>
                        </a:rPr>
                        <a:t>)</a:t>
                      </a:r>
                      <a:endParaRPr lang="ko-KR" altLang="en-US" sz="1400" b="0" dirty="0">
                        <a:latin typeface="+mn-lt"/>
                        <a:ea typeface="+mn-ea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806152"/>
                  </a:ext>
                </a:extLst>
              </a:tr>
              <a:tr h="1147309">
                <a:tc gridSpan="2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아두이노와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핸드폰을 연결하기 위해서 블루투스 모듈을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사용했고 충전을 하기 위해 배터리 모듈을 사용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>
                          <a:latin typeface="맑은 고딕" pitchFamily="50" charset="-127"/>
                          <a:ea typeface="맑은 고딕" pitchFamily="50" charset="-127"/>
                        </a:rPr>
                        <a:t>사용자의 체온을 측정</a:t>
                      </a: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latin typeface="+mn-lt"/>
                          <a:ea typeface="+mn-ea"/>
                        </a:rPr>
                        <a:t>사용자의 심박수 측정</a:t>
                      </a: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15" name="그림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5207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704850" y="1671495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어플 </a:t>
                </a:r>
                <a:r>
                  <a:rPr lang="en-US" altLang="ko-KR" sz="2000" dirty="0"/>
                  <a:t>UI</a:t>
                </a:r>
                <a:endParaRPr lang="ko-KR" altLang="en-US" sz="2000" dirty="0"/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43204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/>
              </a:rPr>
              <a:t>03</a:t>
            </a:r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구성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78839" y="5588573"/>
            <a:ext cx="140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로그인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56333" y="5582864"/>
            <a:ext cx="166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602245" y="5582864"/>
            <a:ext cx="16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운동선택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0489" y="2355757"/>
            <a:ext cx="1818524" cy="3232931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4980595" y="2365116"/>
            <a:ext cx="2011292" cy="3217748"/>
            <a:chOff x="4965429" y="2540387"/>
            <a:chExt cx="1803270" cy="300821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5429" y="4108599"/>
              <a:ext cx="810000" cy="144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8699" y="2540387"/>
              <a:ext cx="810000" cy="144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5769" y="2540387"/>
              <a:ext cx="809660" cy="14400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8699" y="4084942"/>
              <a:ext cx="810000" cy="1440000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199" y="2365116"/>
            <a:ext cx="1818450" cy="3232800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31" name="그림 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6055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ko-KR" altLang="en-US" sz="14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ko-KR" altLang="en-US" sz="2000"/>
                  <a:t>수행 시나리오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5004896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5000" dirty="0">
                <a:solidFill>
                  <a:schemeClr val="bg1"/>
                </a:solidFill>
                <a:latin typeface="a공간B"/>
              </a:rPr>
              <a:t>04.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/>
                <a:ea typeface="a공간B" panose="02020600000000000000"/>
              </a:rPr>
              <a:t>수행 시나리오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04875" y="2311367"/>
            <a:ext cx="226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l"/>
            </a:pPr>
            <a:r>
              <a:rPr lang="ko-KR" altLang="en-US" dirty="0"/>
              <a:t>운동자세 교정</a:t>
            </a:r>
          </a:p>
        </p:txBody>
      </p:sp>
      <p:sp>
        <p:nvSpPr>
          <p:cNvPr id="32" name="오른쪽 화살표 31"/>
          <p:cNvSpPr/>
          <p:nvPr/>
        </p:nvSpPr>
        <p:spPr>
          <a:xfrm>
            <a:off x="3181269" y="4420556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 flipH="1">
            <a:off x="3181269" y="4762924"/>
            <a:ext cx="1864976" cy="1612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82769" y="4232928"/>
            <a:ext cx="1507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운동 자세 정보 전달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83276" y="4580495"/>
            <a:ext cx="1567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자세 측정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89591" y="5151262"/>
            <a:ext cx="10415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잘못된 자세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81478" y="5216765"/>
            <a:ext cx="2262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키넥트</a:t>
            </a:r>
            <a:r>
              <a:rPr lang="ko-KR" altLang="en-US" sz="1100" dirty="0"/>
              <a:t> 모션 감지 후 전달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424472" y="5593250"/>
            <a:ext cx="2719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화면 경고로 사용자에게 알림 전달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8744" y="4219394"/>
            <a:ext cx="2719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바른 운동자세로 운동 </a:t>
            </a:r>
          </a:p>
        </p:txBody>
      </p:sp>
      <p:sp>
        <p:nvSpPr>
          <p:cNvPr id="49" name="오른쪽 화살표 48"/>
          <p:cNvSpPr/>
          <p:nvPr/>
        </p:nvSpPr>
        <p:spPr>
          <a:xfrm>
            <a:off x="7117386" y="5401622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50"/>
          <p:cNvSpPr/>
          <p:nvPr/>
        </p:nvSpPr>
        <p:spPr>
          <a:xfrm>
            <a:off x="3178272" y="5347570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/>
          <p:cNvCxnSpPr>
            <a:cxnSpLocks/>
          </p:cNvCxnSpPr>
          <p:nvPr/>
        </p:nvCxnSpPr>
        <p:spPr>
          <a:xfrm flipV="1">
            <a:off x="2838482" y="3412503"/>
            <a:ext cx="2553650" cy="15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cxnSpLocks/>
          </p:cNvCxnSpPr>
          <p:nvPr/>
        </p:nvCxnSpPr>
        <p:spPr>
          <a:xfrm>
            <a:off x="6987246" y="3397139"/>
            <a:ext cx="2456876" cy="15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6116161" y="4155100"/>
            <a:ext cx="0" cy="1981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68" y="2687481"/>
            <a:ext cx="1917006" cy="146761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7419" y="2661210"/>
            <a:ext cx="2513144" cy="1765378"/>
          </a:xfrm>
          <a:prstGeom prst="rect">
            <a:avLst/>
          </a:prstGeom>
        </p:spPr>
      </p:pic>
      <p:sp>
        <p:nvSpPr>
          <p:cNvPr id="50" name="오른쪽 화살표 49"/>
          <p:cNvSpPr/>
          <p:nvPr/>
        </p:nvSpPr>
        <p:spPr>
          <a:xfrm flipH="1">
            <a:off x="3166259" y="5774822"/>
            <a:ext cx="5830990" cy="16007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키넥트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012" y="2790732"/>
            <a:ext cx="2531484" cy="142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37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0613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ko-KR" altLang="en-US" sz="14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ko-KR" altLang="en-US" sz="2000" dirty="0"/>
                  <a:t>수행 시나리오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04875" y="2311367"/>
            <a:ext cx="226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l"/>
            </a:pPr>
            <a:r>
              <a:rPr lang="ko-KR" altLang="en-US" dirty="0"/>
              <a:t>운동정보 통계</a:t>
            </a:r>
          </a:p>
        </p:txBody>
      </p:sp>
      <p:pic>
        <p:nvPicPr>
          <p:cNvPr id="47" name="Picture 11" descr="서버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6897885" y="2545397"/>
            <a:ext cx="1195833" cy="160461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629947" y="134264"/>
            <a:ext cx="5004896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5000" dirty="0">
                <a:solidFill>
                  <a:schemeClr val="bg1"/>
                </a:solidFill>
                <a:latin typeface="a공간B"/>
              </a:rPr>
              <a:t>04.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/>
                <a:ea typeface="a공간B" panose="02020600000000000000"/>
              </a:rPr>
              <a:t>수행 시나리오</a:t>
            </a:r>
          </a:p>
        </p:txBody>
      </p:sp>
      <p:pic>
        <p:nvPicPr>
          <p:cNvPr id="37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152" y="2448555"/>
            <a:ext cx="1017829" cy="1904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오른쪽 화살표 40"/>
          <p:cNvSpPr/>
          <p:nvPr/>
        </p:nvSpPr>
        <p:spPr>
          <a:xfrm>
            <a:off x="2502356" y="4571792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980109" y="4364547"/>
            <a:ext cx="1507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운동 실시</a:t>
            </a:r>
          </a:p>
        </p:txBody>
      </p:sp>
      <p:cxnSp>
        <p:nvCxnSpPr>
          <p:cNvPr id="53" name="직선 연결선 52"/>
          <p:cNvCxnSpPr/>
          <p:nvPr/>
        </p:nvCxnSpPr>
        <p:spPr>
          <a:xfrm>
            <a:off x="4750944" y="4355580"/>
            <a:ext cx="0" cy="1801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579602" y="4421211"/>
            <a:ext cx="1835" cy="172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오른쪽 화살표 54"/>
          <p:cNvSpPr/>
          <p:nvPr/>
        </p:nvSpPr>
        <p:spPr>
          <a:xfrm>
            <a:off x="5058354" y="4574265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5183159" y="4364547"/>
            <a:ext cx="1646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운동 정보 측정 후 전달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085426" y="4369512"/>
            <a:ext cx="1507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운동 정보 전달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68" y="2687481"/>
            <a:ext cx="1917006" cy="146761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407217" y="4810828"/>
            <a:ext cx="1567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운동 통계치 확인 </a:t>
            </a:r>
          </a:p>
        </p:txBody>
      </p:sp>
      <p:sp>
        <p:nvSpPr>
          <p:cNvPr id="40" name="오른쪽 화살표 39"/>
          <p:cNvSpPr/>
          <p:nvPr/>
        </p:nvSpPr>
        <p:spPr>
          <a:xfrm flipH="1">
            <a:off x="2502355" y="5010429"/>
            <a:ext cx="7301087" cy="13799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7949776" y="4565767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키넥트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203" y="3018606"/>
            <a:ext cx="2372075" cy="133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36" name="그림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6893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ko-KR" altLang="en-US" sz="14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ko-KR" altLang="en-US" sz="2000"/>
                  <a:t>수행 시나리오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04875" y="2311367"/>
            <a:ext cx="226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l"/>
            </a:pPr>
            <a:r>
              <a:rPr lang="ko-KR" altLang="en-US" dirty="0"/>
              <a:t>신체 상태 측정</a:t>
            </a:r>
          </a:p>
        </p:txBody>
      </p:sp>
      <p:pic>
        <p:nvPicPr>
          <p:cNvPr id="47" name="Picture 11" descr="서버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9475139" y="2714984"/>
            <a:ext cx="1195833" cy="160461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629947" y="134264"/>
            <a:ext cx="5004896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5000" dirty="0">
                <a:solidFill>
                  <a:schemeClr val="bg1"/>
                </a:solidFill>
                <a:latin typeface="a공간B"/>
              </a:rPr>
              <a:t>04.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/>
                <a:ea typeface="a공간B" panose="02020600000000000000"/>
              </a:rPr>
              <a:t>수행 시나리오</a:t>
            </a:r>
          </a:p>
        </p:txBody>
      </p:sp>
      <p:pic>
        <p:nvPicPr>
          <p:cNvPr id="36" name="Picture 8" descr="C:\Users\안세영\Documents\카카오톡 받은 파일\밴드.png"/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3956864" y="2629852"/>
            <a:ext cx="1742170" cy="174217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오른쪽 화살표 40"/>
          <p:cNvSpPr/>
          <p:nvPr/>
        </p:nvSpPr>
        <p:spPr>
          <a:xfrm>
            <a:off x="2502356" y="4571792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980109" y="4364547"/>
            <a:ext cx="1507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운동 실시</a:t>
            </a:r>
          </a:p>
        </p:txBody>
      </p:sp>
      <p:cxnSp>
        <p:nvCxnSpPr>
          <p:cNvPr id="53" name="직선 연결선 52"/>
          <p:cNvCxnSpPr/>
          <p:nvPr/>
        </p:nvCxnSpPr>
        <p:spPr>
          <a:xfrm>
            <a:off x="4750944" y="4355580"/>
            <a:ext cx="0" cy="1801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579602" y="4421211"/>
            <a:ext cx="1835" cy="172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오른쪽 화살표 54"/>
          <p:cNvSpPr/>
          <p:nvPr/>
        </p:nvSpPr>
        <p:spPr>
          <a:xfrm>
            <a:off x="5058354" y="4574265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5183159" y="4364547"/>
            <a:ext cx="1646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신체 상태 측정 후 전달</a:t>
            </a:r>
          </a:p>
        </p:txBody>
      </p:sp>
      <p:sp>
        <p:nvSpPr>
          <p:cNvPr id="64" name="오른쪽 화살표 63"/>
          <p:cNvSpPr/>
          <p:nvPr/>
        </p:nvSpPr>
        <p:spPr>
          <a:xfrm flipH="1">
            <a:off x="2502356" y="5010429"/>
            <a:ext cx="4439057" cy="1454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8117389" y="4372418"/>
            <a:ext cx="1507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신체 상태 전달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389134" y="4818573"/>
            <a:ext cx="1567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신체 상태 알림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68" y="2687481"/>
            <a:ext cx="1917006" cy="1467619"/>
          </a:xfrm>
          <a:prstGeom prst="rect">
            <a:avLst/>
          </a:prstGeom>
        </p:spPr>
      </p:pic>
      <p:sp>
        <p:nvSpPr>
          <p:cNvPr id="35" name="왼쪽/오른쪽 화살표 34"/>
          <p:cNvSpPr/>
          <p:nvPr/>
        </p:nvSpPr>
        <p:spPr>
          <a:xfrm>
            <a:off x="7938467" y="4571258"/>
            <a:ext cx="1864976" cy="165704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37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795" y="2652422"/>
            <a:ext cx="1775614" cy="16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75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4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모듈 별 기능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720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모듈 상세 설계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34320" y="2385352"/>
            <a:ext cx="186174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모듈 별 기능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46318" y="3994734"/>
            <a:ext cx="920782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/>
              <a:t>키넥트</a:t>
            </a:r>
            <a:endParaRPr lang="ko-KR" altLang="en-US" sz="1500" dirty="0"/>
          </a:p>
        </p:txBody>
      </p:sp>
      <p:sp>
        <p:nvSpPr>
          <p:cNvPr id="21" name="TextBox 20"/>
          <p:cNvSpPr txBox="1"/>
          <p:nvPr/>
        </p:nvSpPr>
        <p:spPr>
          <a:xfrm>
            <a:off x="7952338" y="3994734"/>
            <a:ext cx="1103329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/>
              <a:t>아두이노</a:t>
            </a:r>
            <a:endParaRPr lang="ko-KR" altLang="en-US" sz="1500" dirty="0"/>
          </a:p>
        </p:txBody>
      </p:sp>
      <p:pic>
        <p:nvPicPr>
          <p:cNvPr id="24" name="Picture 8" descr="C:\Users\안세영\Documents\카카오톡 받은 파일\밴드.png"/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7707999" y="2678233"/>
            <a:ext cx="1592006" cy="1316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288451" y="4468302"/>
            <a:ext cx="256635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500" dirty="0"/>
              <a:t>사용자 모션인식</a:t>
            </a:r>
            <a:endParaRPr lang="en-US" altLang="ko-KR" sz="1500" dirty="0"/>
          </a:p>
          <a:p>
            <a:pPr marL="342900" indent="-342900">
              <a:buAutoNum type="arabicPeriod"/>
            </a:pPr>
            <a:r>
              <a:rPr lang="ko-KR" altLang="en-US" sz="1500" dirty="0"/>
              <a:t>화면에 알림 발생</a:t>
            </a:r>
            <a:endParaRPr lang="en-US" altLang="ko-KR" sz="1500" dirty="0"/>
          </a:p>
          <a:p>
            <a:pPr marL="342900" indent="-342900">
              <a:buAutoNum type="arabicPeriod"/>
            </a:pPr>
            <a:r>
              <a:rPr lang="ko-KR" altLang="en-US" sz="1500" dirty="0" err="1"/>
              <a:t>아두이노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센서값</a:t>
            </a:r>
            <a:r>
              <a:rPr lang="ko-KR" altLang="en-US" sz="1500" dirty="0"/>
              <a:t> 수신</a:t>
            </a:r>
            <a:endParaRPr lang="en-US" altLang="ko-KR" sz="1500" dirty="0"/>
          </a:p>
        </p:txBody>
      </p:sp>
      <p:sp>
        <p:nvSpPr>
          <p:cNvPr id="25" name="TextBox 24"/>
          <p:cNvSpPr txBox="1"/>
          <p:nvPr/>
        </p:nvSpPr>
        <p:spPr>
          <a:xfrm>
            <a:off x="7633657" y="4468302"/>
            <a:ext cx="256635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500" dirty="0"/>
              <a:t>심장박동 측정</a:t>
            </a:r>
            <a:endParaRPr lang="en-US" altLang="ko-KR" sz="1500" dirty="0"/>
          </a:p>
          <a:p>
            <a:pPr marL="342900" indent="-342900">
              <a:buAutoNum type="arabicPeriod"/>
            </a:pPr>
            <a:r>
              <a:rPr lang="ko-KR" altLang="en-US" sz="1500" dirty="0"/>
              <a:t>체온 측정</a:t>
            </a:r>
            <a:endParaRPr lang="en-US" altLang="ko-KR" sz="1500" dirty="0"/>
          </a:p>
          <a:p>
            <a:pPr marL="342900" indent="-342900">
              <a:buAutoNum type="arabicPeriod"/>
            </a:pPr>
            <a:r>
              <a:rPr lang="ko-KR" altLang="en-US" sz="1500" dirty="0"/>
              <a:t>블루투스 통신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6096000" y="2331431"/>
            <a:ext cx="0" cy="3777138"/>
          </a:xfrm>
          <a:prstGeom prst="line">
            <a:avLst/>
          </a:prstGeom>
          <a:ln cmpd="thickThin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70" name="Picture 2" descr="키넥트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309" y="2778938"/>
            <a:ext cx="2173732" cy="122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31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8517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4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시스템 모듈 상세 설계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720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모듈 상세 설계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34320" y="2385352"/>
            <a:ext cx="2719585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서버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– MySQL DB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3130845" y="3327075"/>
            <a:ext cx="1398732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205835" y="3493526"/>
            <a:ext cx="14645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아두이노의</a:t>
            </a:r>
            <a:r>
              <a:rPr lang="ko-KR" altLang="en-US" sz="1100" dirty="0"/>
              <a:t> 정보를 </a:t>
            </a:r>
            <a:r>
              <a:rPr lang="ko-KR" altLang="en-US" sz="1100" dirty="0" err="1"/>
              <a:t>키넥트로</a:t>
            </a:r>
            <a:r>
              <a:rPr lang="ko-KR" altLang="en-US" sz="1100" dirty="0"/>
              <a:t> 전달</a:t>
            </a:r>
          </a:p>
        </p:txBody>
      </p:sp>
      <p:pic>
        <p:nvPicPr>
          <p:cNvPr id="31" name="Picture 8" descr="C:\Users\안세영\Documents\카카오톡 받은 파일\밴드.png"/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392531" y="2905566"/>
            <a:ext cx="1305244" cy="1305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11" descr="서버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9162256" y="3287457"/>
            <a:ext cx="1195833" cy="160461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/>
          <p:cNvSpPr txBox="1"/>
          <p:nvPr/>
        </p:nvSpPr>
        <p:spPr>
          <a:xfrm rot="1038453">
            <a:off x="7672019" y="2902736"/>
            <a:ext cx="1464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아두이노에게</a:t>
            </a:r>
            <a:r>
              <a:rPr lang="ko-KR" altLang="en-US" sz="1100" dirty="0"/>
              <a:t> 받은 정보와 </a:t>
            </a:r>
            <a:r>
              <a:rPr lang="ko-KR" altLang="en-US" sz="1100" dirty="0" err="1"/>
              <a:t>키넥트에서</a:t>
            </a:r>
            <a:r>
              <a:rPr lang="ko-KR" altLang="en-US" sz="1100" dirty="0"/>
              <a:t> 측정한 정보를 서버로 전달</a:t>
            </a:r>
            <a:endParaRPr lang="en-US" altLang="ko-KR" sz="1100" dirty="0"/>
          </a:p>
        </p:txBody>
      </p:sp>
      <p:sp>
        <p:nvSpPr>
          <p:cNvPr id="29" name="오른쪽 화살표 28"/>
          <p:cNvSpPr/>
          <p:nvPr/>
        </p:nvSpPr>
        <p:spPr>
          <a:xfrm rot="9940049">
            <a:off x="7337576" y="4739304"/>
            <a:ext cx="1601126" cy="15122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 rot="20747289">
            <a:off x="7702057" y="4843649"/>
            <a:ext cx="146458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아두이노</a:t>
            </a:r>
            <a:r>
              <a:rPr lang="ko-KR" altLang="en-US" sz="1100" dirty="0"/>
              <a:t> 정보와 </a:t>
            </a:r>
            <a:endParaRPr lang="en-US" altLang="ko-KR" sz="1100" dirty="0"/>
          </a:p>
          <a:p>
            <a:r>
              <a:rPr lang="ko-KR" altLang="en-US" sz="1100" dirty="0" err="1"/>
              <a:t>키넥트에서</a:t>
            </a:r>
            <a:r>
              <a:rPr lang="ko-KR" altLang="en-US" sz="1100" dirty="0"/>
              <a:t> 측정한 정보를 어플로 전달</a:t>
            </a:r>
            <a:endParaRPr lang="en-US" altLang="ko-KR" sz="1100" dirty="0"/>
          </a:p>
        </p:txBody>
      </p:sp>
      <p:pic>
        <p:nvPicPr>
          <p:cNvPr id="37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317" y="4156740"/>
            <a:ext cx="1082748" cy="202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왼쪽/오른쪽 화살표 8"/>
          <p:cNvSpPr/>
          <p:nvPr/>
        </p:nvSpPr>
        <p:spPr>
          <a:xfrm rot="1013277">
            <a:off x="7366739" y="3553543"/>
            <a:ext cx="1605368" cy="13869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96" name="Picture 4" descr="키넥트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412" y="2703619"/>
            <a:ext cx="2500125" cy="140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34" name="그림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598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4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/>
                  <a:t>아두이노</a:t>
                </a:r>
                <a:r>
                  <a:rPr lang="en-US" altLang="ko-KR" sz="2000" dirty="0"/>
                  <a:t>(Arduino) – </a:t>
                </a:r>
                <a:r>
                  <a:rPr lang="ko-KR" altLang="en-US" sz="2000" dirty="0"/>
                  <a:t>온도 센서</a:t>
                </a:r>
                <a:r>
                  <a:rPr lang="en-US" altLang="ko-KR" sz="2000" dirty="0"/>
                  <a:t> </a:t>
                </a:r>
                <a:endParaRPr lang="ko-KR" altLang="en-US" sz="2000" dirty="0"/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720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모듈 상세 설계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34320" y="2385352"/>
            <a:ext cx="1032898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b="1" dirty="0">
                <a:latin typeface="맑은 고딕" panose="020B0503020000020004" pitchFamily="50" charset="-127"/>
                <a:cs typeface="Arial" panose="020B0604020202020204" pitchFamily="34" charset="0"/>
              </a:rPr>
              <a:t>setup()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형식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void setup()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설명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16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진수 코드 설정 모듈에 명령 전송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void setup()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34319" y="3664128"/>
            <a:ext cx="10328981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b="1" dirty="0">
                <a:latin typeface="맑은 고딕" panose="020B0503020000020004" pitchFamily="50" charset="-127"/>
                <a:cs typeface="Arial" panose="020B0604020202020204" pitchFamily="34" charset="0"/>
              </a:rPr>
              <a:t>loop()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형식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void loop()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설명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온도 센서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객체 온도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의 프로그램 루프 계산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 indent="-285750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예시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: void loop()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34319" y="4942904"/>
            <a:ext cx="1032898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b="1" dirty="0" err="1">
                <a:latin typeface="맑은 고딕" panose="020B0503020000020004" pitchFamily="50" charset="-127"/>
                <a:cs typeface="Arial" panose="020B0604020202020204" pitchFamily="34" charset="0"/>
              </a:rPr>
              <a:t>serialEvent</a:t>
            </a:r>
            <a:r>
              <a:rPr lang="en-US" altLang="ko-KR" b="1" dirty="0">
                <a:latin typeface="맑은 고딕" panose="020B0503020000020004" pitchFamily="50" charset="-127"/>
                <a:cs typeface="Arial" panose="020B0604020202020204" pitchFamily="34" charset="0"/>
              </a:rPr>
              <a:t>() 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형식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void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serialEvent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()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설명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시리얼 값이 있을 때 무한루프 돔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예시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void 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serialEvent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()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5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598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4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/>
                  <a:t>아두이노</a:t>
                </a:r>
                <a:r>
                  <a:rPr lang="en-US" altLang="ko-KR" sz="2000" dirty="0"/>
                  <a:t>(Arduino) – </a:t>
                </a:r>
                <a:r>
                  <a:rPr lang="ko-KR" altLang="en-US" sz="2000" dirty="0"/>
                  <a:t>온도 센서</a:t>
                </a:r>
                <a:r>
                  <a:rPr lang="en-US" altLang="ko-KR" sz="2000" dirty="0"/>
                  <a:t> </a:t>
                </a:r>
                <a:endParaRPr lang="ko-KR" altLang="en-US" sz="2000" dirty="0"/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720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모듈 상세 설계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5" y="2976092"/>
            <a:ext cx="4544242" cy="25035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59" y="2381305"/>
            <a:ext cx="3016159" cy="369314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34320" y="2385352"/>
            <a:ext cx="2719585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측정값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4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6010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 29"/>
          <p:cNvSpPr/>
          <p:nvPr/>
        </p:nvSpPr>
        <p:spPr>
          <a:xfrm rot="10800000">
            <a:off x="0" y="0"/>
            <a:ext cx="3962400" cy="6858000"/>
          </a:xfrm>
          <a:custGeom>
            <a:avLst/>
            <a:gdLst>
              <a:gd name="connsiteX0" fmla="*/ 3962400 w 3962400"/>
              <a:gd name="connsiteY0" fmla="*/ 6858000 h 6858000"/>
              <a:gd name="connsiteX1" fmla="*/ 0 w 3962400"/>
              <a:gd name="connsiteY1" fmla="*/ 6858000 h 6858000"/>
              <a:gd name="connsiteX2" fmla="*/ 3198350 w 3962400"/>
              <a:gd name="connsiteY2" fmla="*/ 0 h 6858000"/>
              <a:gd name="connsiteX3" fmla="*/ 3962400 w 396240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6858000">
                <a:moveTo>
                  <a:pt x="3962400" y="6858000"/>
                </a:moveTo>
                <a:lnTo>
                  <a:pt x="0" y="6858000"/>
                </a:lnTo>
                <a:lnTo>
                  <a:pt x="3198350" y="0"/>
                </a:lnTo>
                <a:lnTo>
                  <a:pt x="396240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088167" y="221088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I N D E X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7" name="Picture 6" descr="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109" y="290106"/>
            <a:ext cx="234315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4041" y="725491"/>
            <a:ext cx="6845491" cy="5384128"/>
            <a:chOff x="74041" y="725491"/>
            <a:chExt cx="6845491" cy="5384128"/>
          </a:xfrm>
        </p:grpSpPr>
        <p:sp>
          <p:nvSpPr>
            <p:cNvPr id="48" name="TextBox 47"/>
            <p:cNvSpPr txBox="1"/>
            <p:nvPr/>
          </p:nvSpPr>
          <p:spPr>
            <a:xfrm>
              <a:off x="3639310" y="725491"/>
              <a:ext cx="22733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01.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종합설계 개요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639310" y="1286747"/>
              <a:ext cx="26997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02.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관련 연구 및 사례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639310" y="1851518"/>
              <a:ext cx="20168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03.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구성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639310" y="2393856"/>
              <a:ext cx="31277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04.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수행 시나리오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639467" y="2944098"/>
              <a:ext cx="31902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05.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시스템 모듈 상세 설계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639310" y="5174671"/>
              <a:ext cx="27542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09. </a:t>
              </a:r>
              <a:r>
                <a:rPr lang="ko-KR" altLang="en-US" sz="2000" dirty="0">
                  <a:latin typeface="맑은 고딕" panose="020B0503020000020004" pitchFamily="50" charset="-127"/>
                </a:rPr>
                <a:t>종합설계 수행일정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2553599" y="1158504"/>
              <a:ext cx="3392492" cy="18293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2355965" y="1723509"/>
              <a:ext cx="3956750" cy="1669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 flipV="1">
              <a:off x="2344729" y="2286916"/>
              <a:ext cx="3254393" cy="4436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 flipV="1">
              <a:off x="1501383" y="2838064"/>
              <a:ext cx="5250871" cy="353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1866906" y="3388306"/>
              <a:ext cx="4992018" cy="839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234652" y="5611433"/>
              <a:ext cx="6153584" cy="9296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639467" y="3508011"/>
              <a:ext cx="32800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06. </a:t>
              </a:r>
              <a:r>
                <a:rPr lang="ko-KR" altLang="en-US" sz="2000" dirty="0">
                  <a:latin typeface="맑은 고딕" panose="020B0503020000020004" pitchFamily="50" charset="-127"/>
                </a:rPr>
                <a:t>개발 환경 및 개발 방법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117220" y="3943409"/>
              <a:ext cx="6768942" cy="9296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639310" y="4615573"/>
              <a:ext cx="17283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08. </a:t>
              </a:r>
              <a:r>
                <a:rPr lang="ko-KR" altLang="en-US" sz="2000" dirty="0">
                  <a:latin typeface="맑은 고딕" panose="020B0503020000020004" pitchFamily="50" charset="-127"/>
                </a:rPr>
                <a:t>업무 분담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265371" y="5055425"/>
              <a:ext cx="5085606" cy="9296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74041" y="6100323"/>
              <a:ext cx="6768942" cy="9296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639467" y="5694033"/>
              <a:ext cx="31902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10.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필요기술 및 참고 문헌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39310" y="4062655"/>
              <a:ext cx="23310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07. </a:t>
              </a:r>
              <a:r>
                <a:rPr lang="ko-KR" altLang="en-US" sz="2000" dirty="0">
                  <a:latin typeface="맑은 고딕" panose="020B0503020000020004" pitchFamily="50" charset="-127"/>
                </a:rPr>
                <a:t>데모 환경 설계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306861" y="4499417"/>
              <a:ext cx="5594167" cy="9296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9942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4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/>
                  <a:t>아두이노</a:t>
                </a:r>
                <a:r>
                  <a:rPr lang="en-US" altLang="ko-KR" sz="2000" dirty="0"/>
                  <a:t>(Arduino) – </a:t>
                </a:r>
                <a:r>
                  <a:rPr lang="ko-KR" altLang="en-US" sz="2000" dirty="0" err="1"/>
                  <a:t>심박</a:t>
                </a:r>
                <a:r>
                  <a:rPr lang="ko-KR" altLang="en-US" sz="2000" dirty="0"/>
                  <a:t> 센서</a:t>
                </a:r>
                <a:r>
                  <a:rPr lang="en-US" altLang="ko-KR" sz="2000" dirty="0"/>
                  <a:t> </a:t>
                </a:r>
                <a:endParaRPr lang="ko-KR" altLang="en-US" sz="2000" dirty="0"/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720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모듈 상세 설계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34320" y="2385352"/>
            <a:ext cx="1032898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b="1" dirty="0">
                <a:latin typeface="맑은 고딕" panose="020B0503020000020004" pitchFamily="50" charset="-127"/>
                <a:cs typeface="Arial" panose="020B0604020202020204" pitchFamily="34" charset="0"/>
              </a:rPr>
              <a:t>setup() 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형식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void setup()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설명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시리얼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보드레이트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설정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void setup()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34319" y="4359067"/>
            <a:ext cx="10328981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b="1" dirty="0">
                <a:latin typeface="맑은 고딕" panose="020B0503020000020004" pitchFamily="50" charset="-127"/>
                <a:cs typeface="Arial" panose="020B0604020202020204" pitchFamily="34" charset="0"/>
              </a:rPr>
              <a:t>loop() 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형식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void loop()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설명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심장박동 값 가져와서 전송하고 출력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void loop()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598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4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/>
                  <a:t>아두이노</a:t>
                </a:r>
                <a:r>
                  <a:rPr lang="en-US" altLang="ko-KR" sz="2000" dirty="0"/>
                  <a:t>(Arduino) – </a:t>
                </a:r>
                <a:r>
                  <a:rPr lang="ko-KR" altLang="en-US" sz="2000" dirty="0" err="1"/>
                  <a:t>심박</a:t>
                </a:r>
                <a:r>
                  <a:rPr lang="ko-KR" altLang="en-US" sz="2000" dirty="0"/>
                  <a:t> 센서</a:t>
                </a:r>
                <a:r>
                  <a:rPr lang="en-US" altLang="ko-KR" sz="2000" dirty="0"/>
                  <a:t> </a:t>
                </a:r>
                <a:endParaRPr lang="ko-KR" altLang="en-US" sz="2000" dirty="0"/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720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모듈 상세 설계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9" y="2394833"/>
            <a:ext cx="5819188" cy="366608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34320" y="2385352"/>
            <a:ext cx="2719585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Heartrate.h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Heartrate.cpp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4461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4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/>
                  <a:t>아두이노</a:t>
                </a:r>
                <a:r>
                  <a:rPr lang="en-US" altLang="ko-KR" sz="2000" dirty="0"/>
                  <a:t>(Arduino) – </a:t>
                </a:r>
                <a:r>
                  <a:rPr lang="ko-KR" altLang="en-US" sz="2000" dirty="0" err="1"/>
                  <a:t>심박</a:t>
                </a:r>
                <a:r>
                  <a:rPr lang="ko-KR" altLang="en-US" sz="2000" dirty="0"/>
                  <a:t> 센서</a:t>
                </a:r>
                <a:r>
                  <a:rPr lang="en-US" altLang="ko-KR" sz="2000" dirty="0"/>
                  <a:t> </a:t>
                </a:r>
                <a:endParaRPr lang="ko-KR" altLang="en-US" sz="2000" dirty="0"/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720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모듈 상세 설계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25" y="2054137"/>
            <a:ext cx="2909207" cy="40712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96" y="2852942"/>
            <a:ext cx="6687383" cy="327814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34320" y="2385352"/>
            <a:ext cx="2719585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측정값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4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2717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4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/>
                  <a:t>키넥트</a:t>
                </a:r>
                <a:r>
                  <a:rPr lang="en-US" altLang="ko-KR" sz="2000" dirty="0"/>
                  <a:t>(Kinect)</a:t>
                </a:r>
                <a:endParaRPr lang="ko-KR" altLang="en-US" sz="2000" dirty="0"/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720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모듈 상세 설계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34320" y="2385352"/>
            <a:ext cx="10328980" cy="28623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ScaleTo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()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형식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 public static Joint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ScaleTo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(this Joint, double , double , float, float)</a:t>
            </a: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리턴값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Joint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값을 리턴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설명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사람의 신체 각각의 좌표를 받음 그리고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덤벨이나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스쿼트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등 운동 자세에 해당되는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9525">
              <a:spcBef>
                <a:spcPct val="0"/>
              </a:spcBef>
              <a:buClrTx/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      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부분의 좌표를 받을 경우에는 해당좌표를 다른 변수에 따로 저장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예시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 : public static Joint 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ScaleTo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(this Joint 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joint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, double width, 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doubleheigt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, float,</a:t>
            </a:r>
          </a:p>
          <a:p>
            <a:pPr marL="9525">
              <a:spcBef>
                <a:spcPct val="0"/>
              </a:spcBef>
              <a:buClrTx/>
              <a:defRPr/>
            </a:pP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	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skeletonMaxX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, float 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skeletonMaxY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 indent="-2857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1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598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4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/>
                  <a:t>키넥트</a:t>
                </a:r>
                <a:r>
                  <a:rPr lang="en-US" altLang="ko-KR" sz="2000" dirty="0"/>
                  <a:t>(Kinect)</a:t>
                </a:r>
                <a:endParaRPr lang="ko-KR" altLang="en-US" sz="2000" dirty="0"/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720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모듈 상세 설계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34320" y="2385352"/>
            <a:ext cx="10328980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b="1" dirty="0">
                <a:latin typeface="맑은 고딕" panose="020B0503020000020004" pitchFamily="50" charset="-127"/>
                <a:cs typeface="Arial" panose="020B0604020202020204" pitchFamily="34" charset="0"/>
              </a:rPr>
              <a:t>Scale()</a:t>
            </a:r>
          </a:p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형식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: private static float Scale(double, double, float)</a:t>
            </a:r>
          </a:p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 err="1">
                <a:latin typeface="맑은 고딕" panose="020B0503020000020004" pitchFamily="50" charset="-127"/>
                <a:cs typeface="Arial" panose="020B0604020202020204" pitchFamily="34" charset="0"/>
              </a:rPr>
              <a:t>리턴값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정확한 위치인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value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값을 리턴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설명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: X,Y,Z 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의 </a:t>
            </a:r>
            <a:r>
              <a:rPr lang="ko-KR" altLang="en-US" dirty="0" err="1">
                <a:latin typeface="맑은 고딕" panose="020B0503020000020004" pitchFamily="50" charset="-127"/>
                <a:cs typeface="Arial" panose="020B0604020202020204" pitchFamily="34" charset="0"/>
              </a:rPr>
              <a:t>좌표값들을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cs typeface="Arial" panose="020B0604020202020204" pitchFamily="34" charset="0"/>
              </a:rPr>
              <a:t>받아옴</a:t>
            </a:r>
            <a:endParaRPr lang="ko-KR" altLang="en-US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예시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: private static float Scale(double 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maxPixel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, double 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maxSkeleton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, float position)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34319" y="4359067"/>
            <a:ext cx="10328981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b="1" dirty="0" err="1">
                <a:latin typeface="맑은 고딕" panose="020B0503020000020004" pitchFamily="50" charset="-127"/>
                <a:cs typeface="Arial" panose="020B0604020202020204" pitchFamily="34" charset="0"/>
              </a:rPr>
              <a:t>DrawSkeleton</a:t>
            </a:r>
            <a:r>
              <a:rPr lang="en-US" altLang="ko-KR" b="1" dirty="0">
                <a:latin typeface="맑은 고딕" panose="020B0503020000020004" pitchFamily="50" charset="-127"/>
                <a:cs typeface="Arial" panose="020B0604020202020204" pitchFamily="34" charset="0"/>
              </a:rPr>
              <a:t>()</a:t>
            </a:r>
          </a:p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형식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: public static void 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DrawSkeleton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(this 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Canvus,Body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설명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자세에 어긋날 경우에는 각 조건에 맞게 뼈대를 그림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en-US" dirty="0" err="1">
                <a:latin typeface="맑은 고딕" panose="020B0503020000020004" pitchFamily="50" charset="-127"/>
                <a:cs typeface="Arial" panose="020B0604020202020204" pitchFamily="34" charset="0"/>
              </a:rPr>
              <a:t>덤벨은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팔꿈치와 어깨의 기울기를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	 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가지고 조건을 주었고 </a:t>
            </a:r>
            <a:r>
              <a:rPr lang="ko-KR" altLang="en-US" dirty="0" err="1">
                <a:latin typeface="맑은 고딕" panose="020B0503020000020004" pitchFamily="50" charset="-127"/>
                <a:cs typeface="Arial" panose="020B0604020202020204" pitchFamily="34" charset="0"/>
              </a:rPr>
              <a:t>스쿼트는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z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좌표의 값을 이용해 조건을 줌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. </a:t>
            </a:r>
          </a:p>
          <a:p>
            <a:pPr marL="9525">
              <a:spcBef>
                <a:spcPct val="0"/>
              </a:spcBef>
              <a:buClrTx/>
              <a:defRPr/>
            </a:pP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	 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자세가 맞을 경우에는 화면에 아무것도 띄우지 않음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예시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:  public static void 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DrawSkeleton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(this Canvas </a:t>
            </a:r>
            <a:r>
              <a:rPr lang="en-US" altLang="ko-KR" dirty="0" err="1">
                <a:latin typeface="맑은 고딕" panose="020B0503020000020004" pitchFamily="50" charset="-127"/>
                <a:cs typeface="Arial" panose="020B0604020202020204" pitchFamily="34" charset="0"/>
              </a:rPr>
              <a:t>canvas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, Body body)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4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598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4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/>
                  <a:t>키넥트</a:t>
                </a:r>
                <a:r>
                  <a:rPr lang="en-US" altLang="ko-KR" sz="2000" dirty="0"/>
                  <a:t>(Kinect)</a:t>
                </a:r>
                <a:endParaRPr lang="ko-KR" altLang="en-US" sz="2000" dirty="0"/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720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모듈 상세 설계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9" name="object 3"/>
          <p:cNvSpPr txBox="1">
            <a:spLocks noChangeArrowheads="1"/>
          </p:cNvSpPr>
          <p:nvPr/>
        </p:nvSpPr>
        <p:spPr bwMode="auto">
          <a:xfrm>
            <a:off x="955058" y="2246525"/>
            <a:ext cx="6785655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덤벨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운동</a:t>
            </a:r>
            <a:endParaRPr lang="en-US" altLang="ko-KR" sz="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050" name="Picture 2" descr="C:\Users\ahn\Desktop\졸작\덤벨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9628" y="2675219"/>
            <a:ext cx="4052967" cy="2160000"/>
          </a:xfrm>
          <a:prstGeom prst="rect">
            <a:avLst/>
          </a:prstGeom>
          <a:noFill/>
        </p:spPr>
      </p:pic>
      <p:sp>
        <p:nvSpPr>
          <p:cNvPr id="24" name="object 3"/>
          <p:cNvSpPr txBox="1">
            <a:spLocks noChangeArrowheads="1"/>
          </p:cNvSpPr>
          <p:nvPr/>
        </p:nvSpPr>
        <p:spPr bwMode="auto">
          <a:xfrm>
            <a:off x="3368135" y="5255872"/>
            <a:ext cx="5775865" cy="89255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어깨와 팔꿈치 좌표의 기울기 값으로 자세를 측정</a:t>
            </a: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잘못된 자세 시 해당 부위 좌표를 선으로 이어 사용자 눈에 쉽게 띄도록 함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자세를 변경하라는 메시지도 같이 띄움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그리고 사용자가 운동한 모습을 녹화해 리뷰하는 기능도 추가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  <p:pic>
        <p:nvPicPr>
          <p:cNvPr id="29" name="Picture 2" descr="C:\Users\ahn\Desktop\졸작\기본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59666" y="2665387"/>
            <a:ext cx="4052967" cy="2160000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7835766" y="4916168"/>
            <a:ext cx="1736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&lt; </a:t>
            </a:r>
            <a:r>
              <a:rPr lang="ko-KR" altLang="en-US" sz="1500" dirty="0"/>
              <a:t>잘못된 자세 </a:t>
            </a:r>
            <a:r>
              <a:rPr lang="en-US" altLang="ko-KR" sz="1500" dirty="0"/>
              <a:t>&gt;</a:t>
            </a:r>
            <a:endParaRPr lang="ko-KR" altLang="en-US" sz="1500" dirty="0"/>
          </a:p>
        </p:txBody>
      </p:sp>
      <p:sp>
        <p:nvSpPr>
          <p:cNvPr id="31" name="TextBox 30"/>
          <p:cNvSpPr txBox="1"/>
          <p:nvPr/>
        </p:nvSpPr>
        <p:spPr>
          <a:xfrm>
            <a:off x="2800349" y="4886032"/>
            <a:ext cx="1371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&lt; </a:t>
            </a:r>
            <a:r>
              <a:rPr lang="ko-KR" altLang="en-US" sz="1500" dirty="0"/>
              <a:t>평상시 </a:t>
            </a:r>
            <a:r>
              <a:rPr lang="en-US" altLang="ko-KR" sz="1500" dirty="0"/>
              <a:t>&gt;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969598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4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/>
                  <a:t>키넥트</a:t>
                </a:r>
                <a:r>
                  <a:rPr lang="en-US" altLang="ko-KR" sz="2000" dirty="0"/>
                  <a:t>(Kinect)</a:t>
                </a:r>
                <a:endParaRPr lang="ko-KR" altLang="en-US" sz="2000" dirty="0"/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720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모듈 상세 설계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9" name="object 3"/>
          <p:cNvSpPr txBox="1">
            <a:spLocks noChangeArrowheads="1"/>
          </p:cNvSpPr>
          <p:nvPr/>
        </p:nvSpPr>
        <p:spPr bwMode="auto">
          <a:xfrm>
            <a:off x="955058" y="2246525"/>
            <a:ext cx="6785655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스쿼트</a:t>
            </a:r>
            <a:endParaRPr lang="en-US" altLang="ko-KR" sz="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050" name="Picture 2" descr="C:\Users\ahn\Desktop\졸작\덤벨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677681" y="2665387"/>
            <a:ext cx="4052968" cy="2160000"/>
          </a:xfrm>
          <a:prstGeom prst="rect">
            <a:avLst/>
          </a:prstGeom>
          <a:noFill/>
        </p:spPr>
      </p:pic>
      <p:grpSp>
        <p:nvGrpSpPr>
          <p:cNvPr id="22" name="그룹 21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4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  <p:pic>
        <p:nvPicPr>
          <p:cNvPr id="29" name="Picture 2" descr="C:\Users\ahn\Desktop\졸작\기본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59666" y="2665387"/>
            <a:ext cx="4052967" cy="2160000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2800349" y="4886032"/>
            <a:ext cx="1371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&lt; </a:t>
            </a:r>
            <a:r>
              <a:rPr lang="ko-KR" altLang="en-US" sz="1500" dirty="0"/>
              <a:t>평상시 </a:t>
            </a:r>
            <a:r>
              <a:rPr lang="en-US" altLang="ko-KR" sz="1500" dirty="0"/>
              <a:t>&gt;</a:t>
            </a:r>
            <a:endParaRPr lang="ko-KR" altLang="en-US" sz="1500" dirty="0"/>
          </a:p>
        </p:txBody>
      </p:sp>
      <p:sp>
        <p:nvSpPr>
          <p:cNvPr id="31" name="TextBox 30"/>
          <p:cNvSpPr txBox="1"/>
          <p:nvPr/>
        </p:nvSpPr>
        <p:spPr>
          <a:xfrm>
            <a:off x="7835766" y="4916168"/>
            <a:ext cx="1736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&lt; </a:t>
            </a:r>
            <a:r>
              <a:rPr lang="ko-KR" altLang="en-US" sz="1500" dirty="0"/>
              <a:t>잘못된 자세 </a:t>
            </a:r>
            <a:r>
              <a:rPr lang="en-US" altLang="ko-KR" sz="1500" dirty="0"/>
              <a:t>&gt;</a:t>
            </a:r>
            <a:endParaRPr lang="ko-KR" altLang="en-US" sz="1500" dirty="0"/>
          </a:p>
        </p:txBody>
      </p:sp>
      <p:sp>
        <p:nvSpPr>
          <p:cNvPr id="32" name="object 3"/>
          <p:cNvSpPr txBox="1">
            <a:spLocks noChangeArrowheads="1"/>
          </p:cNvSpPr>
          <p:nvPr/>
        </p:nvSpPr>
        <p:spPr bwMode="auto">
          <a:xfrm>
            <a:off x="3368135" y="5255872"/>
            <a:ext cx="5775865" cy="89255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무릎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발목의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z</a:t>
            </a:r>
            <a:r>
              <a:rPr lang="ko-KR" altLang="en-US" sz="1200" b="0" dirty="0" err="1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좌표값을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비교하여 자세 판정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잘못된 자세 시 해당 부위 좌표를 선으로 이어 사용자 눈에 쉽게 띄도록 함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자세를 변경하라는 메시지도 같이 띄움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그리고 사용자가 운동한 모습을 녹화해 리뷰하는 기능도 추가</a:t>
            </a:r>
          </a:p>
        </p:txBody>
      </p:sp>
    </p:spTree>
    <p:extLst>
      <p:ext uri="{BB962C8B-B14F-4D97-AF65-F5344CB8AC3E}">
        <p14:creationId xmlns:p14="http://schemas.microsoft.com/office/powerpoint/2010/main" val="969598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74943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06.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개발 환경 및 개발 방법</a:t>
            </a:r>
          </a:p>
        </p:txBody>
      </p:sp>
      <p:sp>
        <p:nvSpPr>
          <p:cNvPr id="13" name="object 3"/>
          <p:cNvSpPr txBox="1">
            <a:spLocks noChangeArrowheads="1"/>
          </p:cNvSpPr>
          <p:nvPr/>
        </p:nvSpPr>
        <p:spPr bwMode="auto">
          <a:xfrm>
            <a:off x="629947" y="1623262"/>
            <a:ext cx="7886700" cy="5011628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개발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환경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  <a:defRPr/>
            </a:pPr>
            <a:endParaRPr lang="ko-KR" altLang="ko-KR" sz="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C#</a:t>
            </a: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프로 미니 사용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php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서버 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서버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Kinect for Windows SDK 2.0</a:t>
            </a: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None/>
              <a:defRPr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시스템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OS-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윈도우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10 64Bit</a:t>
            </a: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CPU-intel Core i5-6300HQ 2.3GHz</a:t>
            </a: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RAM-8.00GB</a:t>
            </a: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HDD-SSD250GB</a:t>
            </a: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Graphic-Geforce-940m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ts val="413"/>
              </a:spcBef>
              <a:buClrTx/>
              <a:buFont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2" name="Picture 7" descr="자바 안드로이드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312" y="1557038"/>
            <a:ext cx="3257331" cy="227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314" y="4038452"/>
            <a:ext cx="4863329" cy="2117526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0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084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74943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06.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개발 환경 및 개발 방법</a:t>
            </a:r>
          </a:p>
        </p:txBody>
      </p:sp>
      <p:sp>
        <p:nvSpPr>
          <p:cNvPr id="14" name="object 3"/>
          <p:cNvSpPr txBox="1">
            <a:spLocks noChangeArrowheads="1"/>
          </p:cNvSpPr>
          <p:nvPr/>
        </p:nvSpPr>
        <p:spPr bwMode="auto">
          <a:xfrm>
            <a:off x="629947" y="1623262"/>
            <a:ext cx="7886700" cy="2939266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개발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도구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  <a:defRPr/>
            </a:pPr>
            <a:endParaRPr lang="ko-KR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키트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키넥트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온도센서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심장박동 센서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안드로이드 어플리케이션 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(android studio 2.0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사용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블루투스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ts val="413"/>
              </a:spcBef>
              <a:buClrTx/>
              <a:buFont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26" name="Picture 2" descr="블루투스 이미지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272" y="3405937"/>
            <a:ext cx="476250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0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5483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74943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06.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개발 환경 및 개발 방법</a:t>
            </a:r>
          </a:p>
        </p:txBody>
      </p:sp>
      <p:sp>
        <p:nvSpPr>
          <p:cNvPr id="10" name="object 3"/>
          <p:cNvSpPr txBox="1">
            <a:spLocks noChangeArrowheads="1"/>
          </p:cNvSpPr>
          <p:nvPr/>
        </p:nvSpPr>
        <p:spPr bwMode="auto">
          <a:xfrm>
            <a:off x="573088" y="2293256"/>
            <a:ext cx="6916283" cy="164660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밴드</a:t>
            </a:r>
            <a:endParaRPr lang="en-US" altLang="ko-KR" sz="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endParaRPr lang="ko-KR" altLang="ko-KR" sz="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밴드와 </a:t>
            </a: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아두이노를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결합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아두이노에는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각종 센서들을 연결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장착된 센서들은 블루투스를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이용해 핸드폰 어플로 정보를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전달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object 3"/>
          <p:cNvSpPr txBox="1">
            <a:spLocks noChangeArrowheads="1"/>
          </p:cNvSpPr>
          <p:nvPr/>
        </p:nvSpPr>
        <p:spPr bwMode="auto">
          <a:xfrm>
            <a:off x="571500" y="3862000"/>
            <a:ext cx="6785655" cy="195951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Application</a:t>
            </a:r>
            <a:endParaRPr lang="en-US" altLang="ko-KR" sz="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  <a:defRPr/>
            </a:pPr>
            <a:endParaRPr lang="ko-KR" altLang="ko-KR" sz="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android studio 2.0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을 사용해 어플을 개발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아두이노와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블루투스로 연결해서 정보를 받음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안드로이드 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4.0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부터 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6.0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까지 구현이 가능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httpurlconnection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를 사용해 서버로 정보를 전달</a:t>
            </a: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0" name="object 3"/>
          <p:cNvSpPr txBox="1">
            <a:spLocks noChangeArrowheads="1"/>
          </p:cNvSpPr>
          <p:nvPr/>
        </p:nvSpPr>
        <p:spPr bwMode="auto">
          <a:xfrm>
            <a:off x="614363" y="5848213"/>
            <a:ext cx="6785655" cy="81047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Server</a:t>
            </a:r>
            <a:endParaRPr lang="en-US" altLang="ko-KR" sz="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  <a:defRPr/>
            </a:pPr>
            <a:endParaRPr lang="ko-KR" altLang="ko-KR" sz="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php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서버 사용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ts val="413"/>
              </a:spcBef>
              <a:buClrTx/>
              <a:buFont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26" name="Picture 2" descr="php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075" y="1632892"/>
            <a:ext cx="4070785" cy="338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3"/>
          <p:cNvSpPr txBox="1">
            <a:spLocks noChangeArrowheads="1"/>
          </p:cNvSpPr>
          <p:nvPr/>
        </p:nvSpPr>
        <p:spPr bwMode="auto">
          <a:xfrm>
            <a:off x="592586" y="1472153"/>
            <a:ext cx="6785655" cy="68223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키넥트</a:t>
            </a:r>
            <a:endParaRPr lang="en-US" altLang="ko-KR" sz="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  <a:defRPr/>
            </a:pPr>
            <a:endParaRPr lang="ko-KR" altLang="ko-KR" sz="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모션측정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4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8485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지적 사항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46971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01.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종합설계 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408" y="2343983"/>
            <a:ext cx="1047773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맑은 고딕" panose="020B0503020000020004" pitchFamily="50" charset="-127"/>
                <a:cs typeface="Arial" panose="020B0604020202020204" pitchFamily="34" charset="0"/>
              </a:rPr>
              <a:t>지난 발표에서의 지적 사항</a:t>
            </a:r>
            <a:endParaRPr lang="en-US" altLang="ko-KR" sz="16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1600" dirty="0"/>
              <a:t>1. Kinect</a:t>
            </a:r>
            <a:r>
              <a:rPr lang="ko-KR" altLang="en-US" sz="1600" dirty="0"/>
              <a:t>정확도 검토</a:t>
            </a:r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센서적용 시스템에 대한 디자인</a:t>
            </a:r>
            <a:r>
              <a:rPr lang="en-US" altLang="ko-KR" sz="1600" dirty="0"/>
              <a:t>(</a:t>
            </a:r>
            <a:r>
              <a:rPr lang="ko-KR" altLang="en-US" sz="1600" dirty="0"/>
              <a:t>설계</a:t>
            </a:r>
            <a:r>
              <a:rPr lang="en-US" altLang="ko-KR" sz="1600" dirty="0"/>
              <a:t>) </a:t>
            </a:r>
            <a:r>
              <a:rPr lang="ko-KR" altLang="en-US" sz="1600" dirty="0"/>
              <a:t>부족 </a:t>
            </a:r>
            <a:r>
              <a:rPr lang="en-US" altLang="ko-KR" sz="1600" dirty="0"/>
              <a:t>/ </a:t>
            </a:r>
            <a:r>
              <a:rPr lang="ko-KR" altLang="en-US" sz="1600" dirty="0"/>
              <a:t>교정에 대한 방안 </a:t>
            </a:r>
            <a:r>
              <a:rPr lang="en-US" altLang="ko-KR" sz="1600" dirty="0"/>
              <a:t>/ </a:t>
            </a:r>
            <a:r>
              <a:rPr lang="ko-KR" altLang="en-US" sz="1600" dirty="0"/>
              <a:t>방법론 정립이 필요</a:t>
            </a:r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무엇을 보조할 것인지 정확한 정의가 필요</a:t>
            </a:r>
          </a:p>
          <a:p>
            <a:r>
              <a:rPr lang="en-US" altLang="ko-KR" sz="1600" dirty="0"/>
              <a:t>4. Kinect</a:t>
            </a:r>
            <a:r>
              <a:rPr lang="ko-KR" altLang="en-US" sz="1600" dirty="0"/>
              <a:t>로 가능한 구현을 실험해 보고 결정할 것</a:t>
            </a:r>
            <a:endParaRPr lang="en-US" altLang="ko-KR" sz="16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6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맑은 고딕" panose="020B0503020000020004" pitchFamily="50" charset="-127"/>
                <a:cs typeface="Arial" panose="020B0604020202020204" pitchFamily="34" charset="0"/>
              </a:rPr>
              <a:t>지적 사항에 대한 답변</a:t>
            </a:r>
            <a:endParaRPr lang="en-US" altLang="ko-KR" sz="16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1600" dirty="0"/>
              <a:t>1. 5m</a:t>
            </a:r>
            <a:r>
              <a:rPr lang="ko-KR" altLang="en-US" sz="1600" dirty="0"/>
              <a:t>에서 평균 </a:t>
            </a:r>
            <a:r>
              <a:rPr lang="en-US" altLang="ko-KR" sz="1600" dirty="0"/>
              <a:t>5mm</a:t>
            </a:r>
            <a:r>
              <a:rPr lang="ko-KR" altLang="en-US" sz="1600" dirty="0"/>
              <a:t>의 오차와 </a:t>
            </a:r>
            <a:r>
              <a:rPr lang="en-US" altLang="ko-KR" sz="1600" dirty="0"/>
              <a:t>2.5m </a:t>
            </a:r>
            <a:r>
              <a:rPr lang="ko-KR" altLang="en-US" sz="1600" dirty="0"/>
              <a:t>부근에서는 </a:t>
            </a:r>
            <a:r>
              <a:rPr lang="en-US" altLang="ko-KR" sz="1600" dirty="0"/>
              <a:t>7.5mm</a:t>
            </a:r>
            <a:r>
              <a:rPr lang="ko-KR" altLang="en-US" sz="1600" dirty="0"/>
              <a:t>의 오차가 발생하고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en-US" altLang="ko-KR" sz="1600" dirty="0"/>
              <a:t>   </a:t>
            </a:r>
            <a:r>
              <a:rPr lang="ko-KR" altLang="en-US" sz="1600" dirty="0"/>
              <a:t>손위치의 오차 범위가 최소 </a:t>
            </a:r>
            <a:r>
              <a:rPr lang="en-US" altLang="ko-KR" sz="1600" dirty="0"/>
              <a:t>5mm</a:t>
            </a:r>
            <a:r>
              <a:rPr lang="ko-KR" altLang="en-US" sz="1600" dirty="0"/>
              <a:t>에서 최대 </a:t>
            </a:r>
            <a:r>
              <a:rPr lang="en-US" altLang="ko-KR" sz="1600" dirty="0"/>
              <a:t>25mm </a:t>
            </a:r>
            <a:r>
              <a:rPr lang="ko-KR" altLang="en-US" sz="1600" dirty="0"/>
              <a:t>사이가 발생</a:t>
            </a:r>
            <a:endParaRPr lang="en-US" altLang="ko-KR" sz="1600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모션인식을 통해 화면에 사용자의 잘못된 부위에 선으로 알림을 띄워주고</a:t>
            </a:r>
            <a:r>
              <a:rPr lang="en-US" altLang="ko-KR" sz="1600" dirty="0"/>
              <a:t>, </a:t>
            </a:r>
            <a:r>
              <a:rPr lang="ko-KR" altLang="en-US" sz="1600" dirty="0"/>
              <a:t>자세를 변경하라는</a:t>
            </a:r>
            <a:endParaRPr lang="en-US" altLang="ko-KR" sz="1600" dirty="0"/>
          </a:p>
          <a:p>
            <a:r>
              <a:rPr lang="ko-KR" altLang="en-US" sz="1600" dirty="0"/>
              <a:t>   메시지도 같이 띄움</a:t>
            </a:r>
            <a:r>
              <a:rPr lang="en-US" altLang="ko-KR" sz="1600" dirty="0"/>
              <a:t>. </a:t>
            </a:r>
            <a:r>
              <a:rPr lang="ko-KR" altLang="en-US" sz="1600" dirty="0"/>
              <a:t>그리고 사용자가 운동한 모습을 녹화해 리뷰하는 기능도 추가</a:t>
            </a:r>
            <a:endParaRPr lang="en-US" altLang="ko-KR" sz="1600" dirty="0"/>
          </a:p>
          <a:p>
            <a:r>
              <a:rPr lang="en-US" altLang="ko-KR" sz="1600" dirty="0"/>
              <a:t>3. Kinect</a:t>
            </a:r>
            <a:r>
              <a:rPr lang="ko-KR" altLang="en-US" sz="1600" dirty="0"/>
              <a:t>는 </a:t>
            </a:r>
            <a:r>
              <a:rPr lang="ko-KR" altLang="en-US" sz="1600" dirty="0" err="1"/>
              <a:t>덤벨</a:t>
            </a:r>
            <a:r>
              <a:rPr lang="ko-KR" altLang="en-US" sz="1600" dirty="0"/>
              <a:t> 운동과 </a:t>
            </a:r>
            <a:r>
              <a:rPr lang="ko-KR" altLang="en-US" sz="1600" dirty="0" err="1"/>
              <a:t>스쿼트를</a:t>
            </a:r>
            <a:r>
              <a:rPr lang="ko-KR" altLang="en-US" sz="1600" dirty="0"/>
              <a:t> 지원하며 </a:t>
            </a:r>
            <a:r>
              <a:rPr lang="ko-KR" altLang="en-US" sz="1600" dirty="0" err="1"/>
              <a:t>아두이노</a:t>
            </a:r>
            <a:r>
              <a:rPr lang="ko-KR" altLang="en-US" sz="1600" dirty="0"/>
              <a:t> 센서는 사용자의 심장박동</a:t>
            </a:r>
            <a:r>
              <a:rPr lang="en-US" altLang="ko-KR" sz="1600" dirty="0"/>
              <a:t>, </a:t>
            </a:r>
            <a:r>
              <a:rPr lang="ko-KR" altLang="en-US" sz="1600" dirty="0"/>
              <a:t>체온을 측정</a:t>
            </a:r>
            <a:endParaRPr lang="en-US" altLang="ko-KR" sz="1600" dirty="0"/>
          </a:p>
          <a:p>
            <a:r>
              <a:rPr lang="en-US" altLang="ko-KR" sz="1600" dirty="0"/>
              <a:t>4. Kinect</a:t>
            </a:r>
            <a:r>
              <a:rPr lang="ko-KR" altLang="en-US" sz="1600" dirty="0"/>
              <a:t>로 가능한 구현은 시뮬레이션을 통해 충분히 실험을 거친 후 결정하였음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19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1837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86" y="1850854"/>
            <a:ext cx="8218039" cy="4500682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21082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GitHub</a:t>
            </a:r>
            <a:endParaRPr lang="ko-KR" altLang="en-US" sz="4500" dirty="0">
              <a:solidFill>
                <a:schemeClr val="bg1"/>
              </a:solidFill>
              <a:latin typeface="a공간B" panose="02020600000000000000" pitchFamily="18" charset="-127"/>
              <a:ea typeface="a공간B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0" y="1908631"/>
            <a:ext cx="274908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/>
              <a:t>팀원별</a:t>
            </a:r>
            <a:r>
              <a:rPr lang="ko-KR" altLang="en-US" dirty="0"/>
              <a:t> </a:t>
            </a:r>
            <a:r>
              <a:rPr lang="en-US" altLang="ko-KR" dirty="0"/>
              <a:t>GitHub </a:t>
            </a:r>
            <a:r>
              <a:rPr lang="ko-KR" altLang="en-US" dirty="0"/>
              <a:t>아이디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팀장 박재환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ID : </a:t>
            </a:r>
            <a:r>
              <a:rPr lang="en-US" altLang="ko-KR" dirty="0" err="1"/>
              <a:t>ParkJaeHwan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팀원 김익현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ID : </a:t>
            </a:r>
            <a:r>
              <a:rPr lang="en-US" altLang="ko-KR" dirty="0" err="1"/>
              <a:t>IkHyunKim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팀원</a:t>
            </a:r>
            <a:r>
              <a:rPr lang="en-US" altLang="ko-KR" dirty="0"/>
              <a:t> </a:t>
            </a:r>
            <a:r>
              <a:rPr lang="ko-KR" altLang="en-US" dirty="0"/>
              <a:t>안세영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ID : </a:t>
            </a:r>
            <a:r>
              <a:rPr lang="en-US" altLang="ko-KR" dirty="0" err="1"/>
              <a:t>SaeYoungAhn</a:t>
            </a:r>
            <a:endParaRPr lang="ko-KR" altLang="en-US" dirty="0"/>
          </a:p>
        </p:txBody>
      </p:sp>
      <p:sp>
        <p:nvSpPr>
          <p:cNvPr id="14" name="object 3"/>
          <p:cNvSpPr txBox="1">
            <a:spLocks noChangeArrowheads="1"/>
          </p:cNvSpPr>
          <p:nvPr/>
        </p:nvSpPr>
        <p:spPr bwMode="auto">
          <a:xfrm>
            <a:off x="592586" y="1472153"/>
            <a:ext cx="9406820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0" dirty="0">
                <a:solidFill>
                  <a:schemeClr val="tx1"/>
                </a:solidFill>
                <a:latin typeface="+mn-ea"/>
              </a:rPr>
              <a:t>졸업작품 </a:t>
            </a:r>
            <a:r>
              <a:rPr lang="en-US" altLang="ko-KR" sz="2000" b="0" dirty="0">
                <a:solidFill>
                  <a:schemeClr val="tx1"/>
                </a:solidFill>
                <a:latin typeface="+mn-ea"/>
              </a:rPr>
              <a:t>GitHub </a:t>
            </a:r>
            <a:r>
              <a:rPr lang="ko-KR" altLang="en-US" sz="2000" b="0" dirty="0">
                <a:solidFill>
                  <a:schemeClr val="tx1"/>
                </a:solidFill>
                <a:latin typeface="+mn-ea"/>
              </a:rPr>
              <a:t>주소 </a:t>
            </a:r>
            <a:r>
              <a:rPr lang="en-US" altLang="ko-KR" sz="2000" b="0" dirty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sz="2000" b="0" dirty="0">
                <a:solidFill>
                  <a:srgbClr val="0000FF"/>
                </a:solidFill>
                <a:latin typeface="+mn-ea"/>
              </a:rPr>
              <a:t>https://github.com/ParkJaeHwan/Capstone.git</a:t>
            </a:r>
            <a:endParaRPr lang="ko-KR" altLang="en-US" sz="2000" b="0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0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3300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18" y="1584918"/>
            <a:ext cx="5112307" cy="3144824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51860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07.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데모 환경 설계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845385" y="3530840"/>
            <a:ext cx="1417965" cy="1107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61950" y="4508831"/>
            <a:ext cx="4736317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 err="1"/>
              <a:t>키넥트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/>
              <a:t>최소 공간 </a:t>
            </a:r>
            <a:r>
              <a:rPr lang="en-US" altLang="ko-KR" sz="1500" dirty="0"/>
              <a:t>: 6m</a:t>
            </a:r>
            <a:r>
              <a:rPr lang="en-US" altLang="ko-KR" sz="1500" baseline="30000" dirty="0"/>
              <a:t>2</a:t>
            </a:r>
            <a:r>
              <a:rPr lang="en-US" altLang="ko-KR" sz="1500" dirty="0"/>
              <a:t> (</a:t>
            </a:r>
            <a:r>
              <a:rPr lang="ko-KR" altLang="en-US" sz="1500" dirty="0"/>
              <a:t>정면 </a:t>
            </a:r>
            <a:r>
              <a:rPr lang="en-US" altLang="ko-KR" sz="1500" dirty="0"/>
              <a:t>3m, </a:t>
            </a:r>
            <a:r>
              <a:rPr lang="ko-KR" altLang="en-US" sz="1500" dirty="0"/>
              <a:t>측면 </a:t>
            </a:r>
            <a:r>
              <a:rPr lang="en-US" altLang="ko-KR" sz="1500" dirty="0"/>
              <a:t>2m)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err="1"/>
              <a:t>키넥트와의</a:t>
            </a:r>
            <a:r>
              <a:rPr lang="ko-KR" altLang="en-US" sz="1500" dirty="0"/>
              <a:t> 거리 </a:t>
            </a:r>
            <a:r>
              <a:rPr lang="en-US" altLang="ko-KR" sz="1500" dirty="0"/>
              <a:t>: 1.4m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err="1"/>
              <a:t>키넥트와</a:t>
            </a:r>
            <a:r>
              <a:rPr lang="ko-KR" altLang="en-US" sz="1500" dirty="0"/>
              <a:t> 바닥의 높이 </a:t>
            </a:r>
            <a:r>
              <a:rPr lang="en-US" altLang="ko-KR" sz="1500" dirty="0"/>
              <a:t>: 0.6m ~ 1.8m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err="1"/>
              <a:t>키넥트를</a:t>
            </a:r>
            <a:r>
              <a:rPr lang="ko-KR" altLang="en-US" sz="1500" dirty="0"/>
              <a:t> 설치할 </a:t>
            </a:r>
            <a:r>
              <a:rPr lang="en-US" altLang="ko-KR" sz="1500" dirty="0"/>
              <a:t>PC, </a:t>
            </a:r>
            <a:r>
              <a:rPr lang="ko-KR" altLang="en-US" sz="1500" dirty="0"/>
              <a:t>출력할 화면 필요</a:t>
            </a:r>
            <a:endParaRPr lang="en-US" altLang="ko-KR" sz="1500" dirty="0"/>
          </a:p>
        </p:txBody>
      </p:sp>
      <p:sp>
        <p:nvSpPr>
          <p:cNvPr id="3" name="TextBox 2"/>
          <p:cNvSpPr txBox="1"/>
          <p:nvPr/>
        </p:nvSpPr>
        <p:spPr>
          <a:xfrm rot="721960">
            <a:off x="3047425" y="3824614"/>
            <a:ext cx="9200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1.4m</a:t>
            </a:r>
            <a:endParaRPr lang="ko-KR" altLang="en-US" sz="1500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2574173" y="3698690"/>
            <a:ext cx="1877057" cy="38594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내용 개체 틀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498" y="2216695"/>
            <a:ext cx="5962431" cy="212811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373106" y="3048493"/>
            <a:ext cx="151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최대 </a:t>
            </a:r>
            <a:r>
              <a:rPr lang="en-US" altLang="ko-KR" dirty="0"/>
              <a:t>10M</a:t>
            </a:r>
            <a:endParaRPr lang="ko-KR" altLang="en-US" dirty="0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7710090" y="3404853"/>
            <a:ext cx="303855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72444" y="4499306"/>
            <a:ext cx="4736317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 err="1"/>
              <a:t>아두이노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/>
              <a:t>PC</a:t>
            </a:r>
            <a:r>
              <a:rPr lang="ko-KR" altLang="en-US" sz="1500" dirty="0"/>
              <a:t>와 최대 </a:t>
            </a:r>
            <a:r>
              <a:rPr lang="en-US" altLang="ko-KR" sz="1500" dirty="0"/>
              <a:t>10M </a:t>
            </a:r>
          </a:p>
        </p:txBody>
      </p:sp>
      <p:cxnSp>
        <p:nvCxnSpPr>
          <p:cNvPr id="48" name="직선 연결선 47"/>
          <p:cNvCxnSpPr/>
          <p:nvPr/>
        </p:nvCxnSpPr>
        <p:spPr>
          <a:xfrm flipH="1">
            <a:off x="6084888" y="1581151"/>
            <a:ext cx="11112" cy="4820943"/>
          </a:xfrm>
          <a:prstGeom prst="line">
            <a:avLst/>
          </a:prstGeom>
          <a:ln cmpd="thickThin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45362">
            <a:off x="1919062" y="1427614"/>
            <a:ext cx="892712" cy="393891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4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3637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37433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08.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역할 분담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775047"/>
              </p:ext>
            </p:extLst>
          </p:nvPr>
        </p:nvGraphicFramePr>
        <p:xfrm>
          <a:off x="1933608" y="1583114"/>
          <a:ext cx="8317832" cy="46296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7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8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2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94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743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박재환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안세영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김익현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12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자료탐색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 err="1"/>
                        <a:t>키넥트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아두이노</a:t>
                      </a:r>
                      <a:r>
                        <a:rPr lang="ko-KR" altLang="en-US" sz="1300" dirty="0"/>
                        <a:t> 기술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블루투스 통신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어플리케이션</a:t>
                      </a:r>
                      <a:endParaRPr lang="en-US" altLang="ko-KR" sz="1300" dirty="0"/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algn="ctr" latinLnBrk="1"/>
                      <a:r>
                        <a:rPr lang="ko-KR" altLang="en-US" sz="1300" dirty="0" err="1"/>
                        <a:t>아두이노</a:t>
                      </a:r>
                      <a:r>
                        <a:rPr lang="ko-KR" altLang="en-US" sz="1300" dirty="0"/>
                        <a:t> 센서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심장박동 센서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체온 센서</a:t>
                      </a:r>
                      <a:r>
                        <a:rPr lang="en-US" altLang="ko-KR" sz="1300" dirty="0"/>
                        <a:t>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8479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 err="1"/>
                        <a:t>아두이노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어플리케이션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 err="1"/>
                        <a:t>키넥트</a:t>
                      </a:r>
                      <a:endParaRPr lang="en-US" altLang="ko-KR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서버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algn="ctr" latinLnBrk="1"/>
                      <a:r>
                        <a:rPr lang="ko-KR" altLang="en-US" sz="1300" dirty="0" err="1"/>
                        <a:t>아두이노</a:t>
                      </a:r>
                      <a:r>
                        <a:rPr lang="ko-KR" altLang="en-US" sz="1300" dirty="0"/>
                        <a:t> 데이터 처리</a:t>
                      </a:r>
                      <a:endParaRPr lang="en-US" altLang="ko-KR" sz="1300" dirty="0"/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아두이노</a:t>
                      </a:r>
                      <a:r>
                        <a:rPr lang="ko-KR" altLang="en-US" sz="1300" dirty="0"/>
                        <a:t> 센서와 밴드 통합</a:t>
                      </a:r>
                      <a:endParaRPr lang="en-US" altLang="ko-KR" sz="13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어플리케이션</a:t>
                      </a:r>
                      <a:endParaRPr lang="en-US" altLang="ko-KR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algn="ctr" latinLnBrk="1"/>
                      <a:r>
                        <a:rPr lang="ko-KR" altLang="en-US" sz="1300" dirty="0" err="1"/>
                        <a:t>키넥트</a:t>
                      </a:r>
                      <a:r>
                        <a:rPr lang="ko-KR" altLang="en-US" sz="1300" dirty="0"/>
                        <a:t> 모션인식</a:t>
                      </a:r>
                      <a:endParaRPr lang="en-US" altLang="ko-KR" sz="1300" dirty="0"/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algn="ctr" latinLnBrk="1"/>
                      <a:r>
                        <a:rPr lang="ko-KR" altLang="en-US" sz="1300" baseline="0" dirty="0"/>
                        <a:t>동영상과 그림병합</a:t>
                      </a:r>
                      <a:endParaRPr lang="en-US" altLang="ko-KR" sz="13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baseline="0" dirty="0"/>
                    </a:p>
                    <a:p>
                      <a:pPr algn="ctr" latinLnBrk="1"/>
                      <a:endParaRPr lang="en-US" altLang="ko-KR" sz="500" baseline="0" dirty="0"/>
                    </a:p>
                    <a:p>
                      <a:pPr algn="ctr" latinLnBrk="1"/>
                      <a:r>
                        <a:rPr lang="en-US" altLang="ko-KR" sz="1300" baseline="0" dirty="0" err="1"/>
                        <a:t>php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웹 서버 개발</a:t>
                      </a:r>
                      <a:endParaRPr lang="en-US" altLang="ko-KR" sz="1300" baseline="0" dirty="0"/>
                    </a:p>
                    <a:p>
                      <a:pPr algn="ctr" latinLnBrk="1"/>
                      <a:endParaRPr lang="ko-KR" altLang="en-US" sz="5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어플리케이션</a:t>
                      </a:r>
                      <a:endParaRPr lang="en-US" altLang="ko-KR" sz="1300" dirty="0"/>
                    </a:p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0065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테스트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 err="1"/>
                        <a:t>아두이노와</a:t>
                      </a:r>
                      <a:r>
                        <a:rPr lang="ko-KR" altLang="en-US" sz="1300" dirty="0"/>
                        <a:t> 센서와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어플리케이션 사이의 데이터 송수신 테스트</a:t>
                      </a:r>
                      <a:endParaRPr lang="en-US" altLang="ko-KR" sz="1300" dirty="0"/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algn="ctr" latinLnBrk="1"/>
                      <a:r>
                        <a:rPr lang="ko-KR" altLang="en-US" sz="1300" dirty="0" err="1"/>
                        <a:t>키넥트</a:t>
                      </a:r>
                      <a:r>
                        <a:rPr lang="ko-KR" altLang="en-US" sz="1300" dirty="0"/>
                        <a:t> 작동 및 제어 테스트</a:t>
                      </a:r>
                      <a:endParaRPr lang="en-US" altLang="ko-KR" sz="1300" dirty="0"/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algn="ctr" latinLnBrk="1"/>
                      <a:r>
                        <a:rPr lang="ko-KR" altLang="en-US" sz="1300" dirty="0"/>
                        <a:t>통합테스트 및 유지보수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14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4807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60516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09.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종합설계 수행일정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5638"/>
              </p:ext>
            </p:extLst>
          </p:nvPr>
        </p:nvGraphicFramePr>
        <p:xfrm>
          <a:off x="361950" y="1683947"/>
          <a:ext cx="11258550" cy="4132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3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5760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추진일정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추진사항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 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 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7~9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주제선정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사전 조사 및 계획서 발표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자료 수집 및 분석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아두이노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&amp; </a:t>
                      </a:r>
                      <a:r>
                        <a:rPr lang="ko-KR" altLang="en-US" sz="1400" dirty="0" err="1"/>
                        <a:t>키넥트</a:t>
                      </a:r>
                      <a:r>
                        <a:rPr lang="ko-KR" altLang="en-US" sz="1400" dirty="0"/>
                        <a:t> 분석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설계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C#</a:t>
                      </a:r>
                      <a:r>
                        <a:rPr lang="ko-KR" altLang="en-US" sz="1400" dirty="0"/>
                        <a:t>을 이용한 </a:t>
                      </a:r>
                      <a:r>
                        <a:rPr lang="en-US" altLang="ko-KR" sz="1400" dirty="0"/>
                        <a:t>s/w</a:t>
                      </a:r>
                      <a:r>
                        <a:rPr lang="ko-KR" altLang="en-US" sz="1400" dirty="0"/>
                        <a:t>설계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통합 시스템 구현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테스트 및 유지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보수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최종보고서 작성 및 최적화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4095749" y="2152650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103369" y="2594610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103369" y="3082290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5039525" y="3075036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054039" y="3568512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5990195" y="3575772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5990195" y="4025706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926351" y="4018452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7862507" y="4025712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6926351" y="4497414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7862507" y="4504674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8798663" y="4497420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8813177" y="4976382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9749333" y="4983642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0670975" y="5411808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36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6729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720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10.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필요기술 및 참고 문헌</a:t>
            </a:r>
          </a:p>
        </p:txBody>
      </p:sp>
      <p:sp>
        <p:nvSpPr>
          <p:cNvPr id="10" name="object 3"/>
          <p:cNvSpPr txBox="1">
            <a:spLocks noChangeArrowheads="1"/>
          </p:cNvSpPr>
          <p:nvPr/>
        </p:nvSpPr>
        <p:spPr bwMode="auto">
          <a:xfrm>
            <a:off x="629947" y="1786614"/>
            <a:ext cx="7886700" cy="6207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 </a:t>
            </a: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WIFI</a:t>
            </a: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실드를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사용하여 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WIFI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연결하기 응용</a:t>
            </a:r>
            <a:endParaRPr lang="ko-KR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700" u="sng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http://kocoafab.cc/tutorial/view/108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object 3"/>
          <p:cNvSpPr txBox="1">
            <a:spLocks noChangeArrowheads="1"/>
          </p:cNvSpPr>
          <p:nvPr/>
        </p:nvSpPr>
        <p:spPr bwMode="auto">
          <a:xfrm>
            <a:off x="629947" y="2693569"/>
            <a:ext cx="7886700" cy="6350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그림으로 쉽게 설명하는 안드로이드 프로그래밍</a:t>
            </a:r>
            <a:endParaRPr lang="ko-KR" altLang="ko-KR" sz="20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생능출판사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천인국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object 3"/>
          <p:cNvSpPr txBox="1">
            <a:spLocks noChangeArrowheads="1"/>
          </p:cNvSpPr>
          <p:nvPr/>
        </p:nvSpPr>
        <p:spPr bwMode="auto">
          <a:xfrm>
            <a:off x="629947" y="3614812"/>
            <a:ext cx="7886700" cy="6350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핵심예제로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배우는 </a:t>
            </a: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아두이노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프로그래밍 </a:t>
            </a:r>
            <a:endParaRPr lang="ko-KR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제이펍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허경용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0" name="object 3"/>
          <p:cNvSpPr txBox="1">
            <a:spLocks noChangeArrowheads="1"/>
          </p:cNvSpPr>
          <p:nvPr/>
        </p:nvSpPr>
        <p:spPr bwMode="auto">
          <a:xfrm>
            <a:off x="629947" y="4533843"/>
            <a:ext cx="7886700" cy="62068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키넥트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프로그래밍 </a:t>
            </a:r>
            <a:endParaRPr lang="ko-KR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비제이퍼블릭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자렛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웹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/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제임스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애쉴리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2" name="object 3"/>
          <p:cNvSpPr txBox="1">
            <a:spLocks noChangeArrowheads="1"/>
          </p:cNvSpPr>
          <p:nvPr/>
        </p:nvSpPr>
        <p:spPr bwMode="auto">
          <a:xfrm>
            <a:off x="629947" y="5438557"/>
            <a:ext cx="7886700" cy="62068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키넥트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프로그램 개발 입문서</a:t>
            </a:r>
            <a:endParaRPr lang="ko-KR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퍼플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정영훈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/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최규달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4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4807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" y="4005943"/>
            <a:ext cx="7663543" cy="7402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7663543" y="1465943"/>
            <a:ext cx="4528457" cy="3280228"/>
          </a:xfrm>
          <a:custGeom>
            <a:avLst/>
            <a:gdLst>
              <a:gd name="connsiteX0" fmla="*/ 2282906 w 4528457"/>
              <a:gd name="connsiteY0" fmla="*/ 0 h 3280228"/>
              <a:gd name="connsiteX1" fmla="*/ 4528457 w 4528457"/>
              <a:gd name="connsiteY1" fmla="*/ 0 h 3280228"/>
              <a:gd name="connsiteX2" fmla="*/ 4528457 w 4528457"/>
              <a:gd name="connsiteY2" fmla="*/ 3280228 h 3280228"/>
              <a:gd name="connsiteX3" fmla="*/ 0 w 4528457"/>
              <a:gd name="connsiteY3" fmla="*/ 3280228 h 3280228"/>
              <a:gd name="connsiteX4" fmla="*/ 0 w 4528457"/>
              <a:gd name="connsiteY4" fmla="*/ 1439747 h 3280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8457" h="3280228">
                <a:moveTo>
                  <a:pt x="2282906" y="0"/>
                </a:moveTo>
                <a:lnTo>
                  <a:pt x="4528457" y="0"/>
                </a:lnTo>
                <a:lnTo>
                  <a:pt x="4528457" y="3280228"/>
                </a:lnTo>
                <a:lnTo>
                  <a:pt x="0" y="3280228"/>
                </a:lnTo>
                <a:lnTo>
                  <a:pt x="0" y="143974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48549" y="4083669"/>
            <a:ext cx="6132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드림고딕7" panose="02020600000000000000" pitchFamily="18" charset="-127"/>
                <a:ea typeface="a드림고딕7" panose="02020600000000000000" pitchFamily="18" charset="-127"/>
              </a:rPr>
              <a:t>Thank You for your attention</a:t>
            </a:r>
            <a:endParaRPr lang="ko-KR" altLang="en-US" sz="3200" dirty="0">
              <a:solidFill>
                <a:schemeClr val="bg1"/>
              </a:solidFill>
              <a:latin typeface="a드림고딕7" panose="02020600000000000000" pitchFamily="18" charset="-127"/>
              <a:ea typeface="a드림고딕7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 rot="19696894">
            <a:off x="8185287" y="1904773"/>
            <a:ext cx="17235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>
                    <a:lumMod val="7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Q&amp;A</a:t>
            </a:r>
            <a:endParaRPr lang="ko-KR" altLang="en-US" sz="8000" dirty="0">
              <a:solidFill>
                <a:schemeClr val="bg1">
                  <a:lumMod val="7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rot="19711857">
            <a:off x="8516423" y="2744588"/>
            <a:ext cx="21852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600" dirty="0">
                <a:solidFill>
                  <a:schemeClr val="bg1">
                    <a:lumMod val="50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TIME</a:t>
            </a:r>
            <a:endParaRPr lang="ko-KR" altLang="en-US" sz="6600" spc="600" dirty="0">
              <a:solidFill>
                <a:schemeClr val="bg1">
                  <a:lumMod val="50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13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5443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연구 개발 배경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46971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01.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종합설계 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3404" y="2931127"/>
            <a:ext cx="352347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운동에 대한 관심이 증가함에 따라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개인 운동인구 증가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운동 초보자들이 바른 자세로 운동을 하기 힘듦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자세 인식을 통한 바른 운동 자세 교정의 필요성 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864" y="2799920"/>
            <a:ext cx="3384550" cy="2855913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877" y="2799920"/>
            <a:ext cx="3455987" cy="2855913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33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5677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연구 개발 목표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46971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01.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종합설계 개요</a:t>
            </a:r>
          </a:p>
        </p:txBody>
      </p:sp>
      <p:pic>
        <p:nvPicPr>
          <p:cNvPr id="22" name="Picture 7" descr="바벨 사진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175" y="2241592"/>
            <a:ext cx="2344980" cy="255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pic>
        <p:nvPicPr>
          <p:cNvPr id="25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809" y="4490952"/>
            <a:ext cx="1574681" cy="168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25380" y="2710712"/>
            <a:ext cx="618829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latin typeface="맑은 고딕" panose="020B0503020000020004" pitchFamily="50" charset="-127"/>
                <a:cs typeface="Arial" panose="020B0604020202020204" pitchFamily="34" charset="0"/>
              </a:rPr>
              <a:t>아두이노를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결합해 스마트밴드 형태의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H/W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제작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MS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사의 </a:t>
            </a:r>
            <a:r>
              <a:rPr lang="ko-KR" altLang="en-US" dirty="0" err="1">
                <a:latin typeface="맑은 고딕" panose="020B0503020000020004" pitchFamily="50" charset="-127"/>
                <a:cs typeface="Arial" panose="020B0604020202020204" pitchFamily="34" charset="0"/>
              </a:rPr>
              <a:t>키넥트를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사용해 사용자의 모션측정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pc="-100" dirty="0">
                <a:latin typeface="맑은 고딕" panose="020B0503020000020004" pitchFamily="50" charset="-127"/>
                <a:cs typeface="Arial" panose="020B0604020202020204" pitchFamily="34" charset="0"/>
              </a:rPr>
              <a:t>잘못된 자세로 운동시 화면 경고로 바른 운동자세 유도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벤치프레스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cs typeface="Arial" panose="020B0604020202020204" pitchFamily="34" charset="0"/>
              </a:rPr>
              <a:t>스쿼트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등 </a:t>
            </a:r>
            <a:r>
              <a:rPr lang="ko-KR" altLang="en-US" dirty="0" err="1">
                <a:latin typeface="맑은 고딕" panose="020B0503020000020004" pitchFamily="50" charset="-127"/>
                <a:cs typeface="Arial" panose="020B0604020202020204" pitchFamily="34" charset="0"/>
              </a:rPr>
              <a:t>덤벨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및 바 운동 지원 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심장박동 센서를 이용해 운동 강도와 체력측정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운동량과 운동자세 통계를 제공하여 스스로 운동량을 파악하고 바른 운동자세 유도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5122" name="Picture 2" descr="키넥트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1" y="4808914"/>
            <a:ext cx="2263028" cy="127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31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4031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연구 개발 효과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48974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01.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종합설계 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7664" y="3042732"/>
            <a:ext cx="33721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운동의 효율성 증가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운동자세 교정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안드로이드 어플리케이션과 연동하여 편의 증대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pic>
        <p:nvPicPr>
          <p:cNvPr id="1026" name="Picture 2" descr="벤치프레스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686" y="2423879"/>
            <a:ext cx="3807216" cy="349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헬스 어플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488" y="2340719"/>
            <a:ext cx="2198642" cy="366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2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5329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키넥트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32" y="5050075"/>
            <a:ext cx="2681180" cy="126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/>
                  <a:t>키넥트</a:t>
                </a:r>
                <a:r>
                  <a:rPr lang="en-US" altLang="ko-KR" sz="2000" dirty="0"/>
                  <a:t>(Kinect)</a:t>
                </a:r>
                <a:r>
                  <a:rPr lang="ko-KR" altLang="en-US" sz="2000" dirty="0"/>
                  <a:t>란</a:t>
                </a:r>
                <a:r>
                  <a:rPr lang="en-US" altLang="ko-KR" sz="2000" dirty="0"/>
                  <a:t>?</a:t>
                </a:r>
                <a:endParaRPr lang="ko-KR" altLang="en-US" sz="2000" dirty="0"/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48974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01.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종합설계 개요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859871" y="2312129"/>
            <a:ext cx="10300807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350" dirty="0" err="1">
                <a:latin typeface="맑은 고딕" panose="020B0503020000020004" pitchFamily="50" charset="-127"/>
                <a:cs typeface="Arial" panose="020B0604020202020204" pitchFamily="34" charset="0"/>
              </a:rPr>
              <a:t>키넥트</a:t>
            </a:r>
            <a:r>
              <a:rPr lang="ko-KR" altLang="en-US" sz="135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350" dirty="0">
                <a:latin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sz="1350" dirty="0"/>
              <a:t>마이크로소프트사의 동작인식 카메라로 별도의 컨트롤러 없이 모션 인식을 통해 여러 기능을 수행할 수 있는 혁신적인 장치</a:t>
            </a:r>
            <a:endParaRPr lang="en-US" altLang="ko-KR" sz="135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350" dirty="0">
                <a:latin typeface="맑은 고딕" panose="020B0503020000020004" pitchFamily="50" charset="-127"/>
                <a:cs typeface="Arial" panose="020B0604020202020204" pitchFamily="34" charset="0"/>
              </a:rPr>
              <a:t>스펙 </a:t>
            </a:r>
            <a:r>
              <a:rPr lang="en-US" altLang="ko-KR" sz="1350" dirty="0">
                <a:latin typeface="맑은 고딕" panose="020B0503020000020004" pitchFamily="50" charset="-127"/>
                <a:cs typeface="Arial" panose="020B0604020202020204" pitchFamily="34" charset="0"/>
              </a:rPr>
              <a:t>: 1080P HD RGB Camera / 30FPS color / Time of Flight Technology / Microphone Arrays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350" dirty="0">
                <a:latin typeface="맑은 고딕" panose="020B0503020000020004" pitchFamily="50" charset="-127"/>
                <a:cs typeface="Arial" panose="020B0604020202020204" pitchFamily="34" charset="0"/>
              </a:rPr>
              <a:t>원리 </a:t>
            </a:r>
            <a:r>
              <a:rPr lang="en-US" altLang="ko-KR" sz="1350" dirty="0">
                <a:latin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sz="1350" dirty="0"/>
              <a:t>깊이 정보 추출 원리는 적외선 카메라의 중심점을 원점으로 하여 객체를 </a:t>
            </a:r>
            <a:r>
              <a:rPr lang="en-US" altLang="ko-KR" sz="1350" dirty="0"/>
              <a:t>3</a:t>
            </a:r>
            <a:r>
              <a:rPr lang="ko-KR" altLang="en-US" sz="1350" dirty="0"/>
              <a:t>차원으로 표시</a:t>
            </a:r>
            <a:r>
              <a:rPr lang="en-US" altLang="ko-KR" sz="1350" dirty="0"/>
              <a:t>. Z</a:t>
            </a:r>
            <a:r>
              <a:rPr lang="ko-KR" altLang="en-US" sz="1350" dirty="0"/>
              <a:t>축은 영상영역</a:t>
            </a:r>
            <a:r>
              <a:rPr lang="en-US" altLang="ko-KR" sz="1350" dirty="0"/>
              <a:t>(image plane)</a:t>
            </a:r>
            <a:r>
              <a:rPr lang="ko-KR" altLang="en-US" sz="1350" dirty="0"/>
              <a:t>에 수직이고</a:t>
            </a:r>
            <a:r>
              <a:rPr lang="en-US" altLang="ko-KR" sz="1350" dirty="0"/>
              <a:t>, X</a:t>
            </a:r>
            <a:r>
              <a:rPr lang="ko-KR" altLang="en-US" sz="1350" dirty="0"/>
              <a:t>축은 </a:t>
            </a:r>
            <a:r>
              <a:rPr lang="en-US" altLang="ko-KR" sz="1350" dirty="0"/>
              <a:t>Z</a:t>
            </a:r>
            <a:r>
              <a:rPr lang="ko-KR" altLang="en-US" sz="1350" dirty="0"/>
              <a:t>축에 대하여 수직이며</a:t>
            </a:r>
            <a:r>
              <a:rPr lang="en-US" altLang="ko-KR" sz="1350" dirty="0"/>
              <a:t>, </a:t>
            </a:r>
            <a:r>
              <a:rPr lang="ko-KR" altLang="en-US" sz="1350" dirty="0"/>
              <a:t>적외선 카메라에서 레이저 프로젝터로 향하는 방향</a:t>
            </a:r>
            <a:r>
              <a:rPr lang="en-US" altLang="ko-KR" sz="1350" dirty="0"/>
              <a:t>. Y</a:t>
            </a:r>
            <a:r>
              <a:rPr lang="ko-KR" altLang="en-US" sz="1350" dirty="0"/>
              <a:t>축은 </a:t>
            </a:r>
            <a:r>
              <a:rPr lang="en-US" altLang="ko-KR" sz="1350" dirty="0"/>
              <a:t>Z</a:t>
            </a:r>
            <a:r>
              <a:rPr lang="ko-KR" altLang="en-US" sz="1350" dirty="0"/>
              <a:t>축과 </a:t>
            </a:r>
            <a:r>
              <a:rPr lang="en-US" altLang="ko-KR" sz="1350" dirty="0"/>
              <a:t>X</a:t>
            </a:r>
            <a:r>
              <a:rPr lang="ko-KR" altLang="en-US" sz="1350" dirty="0"/>
              <a:t>축에 대하여 수직</a:t>
            </a:r>
            <a:endParaRPr lang="en-US" altLang="ko-KR" sz="135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350" dirty="0">
                <a:latin typeface="맑은 고딕" panose="020B0503020000020004" pitchFamily="50" charset="-127"/>
                <a:cs typeface="Arial" panose="020B0604020202020204" pitchFamily="34" charset="0"/>
              </a:rPr>
              <a:t>기능</a:t>
            </a:r>
            <a:r>
              <a:rPr lang="en-US" altLang="ko-KR" sz="1350" dirty="0">
                <a:latin typeface="맑은 고딕" panose="020B0503020000020004" pitchFamily="50" charset="-127"/>
                <a:cs typeface="Arial" panose="020B0604020202020204" pitchFamily="34" charset="0"/>
              </a:rPr>
              <a:t> : </a:t>
            </a:r>
            <a:r>
              <a:rPr lang="en-US" altLang="ko-KR" sz="1350" dirty="0"/>
              <a:t>RGB</a:t>
            </a:r>
            <a:r>
              <a:rPr lang="ko-KR" altLang="en-US" sz="1350" dirty="0"/>
              <a:t>카메라의 </a:t>
            </a:r>
            <a:r>
              <a:rPr lang="en-US" altLang="ko-KR" sz="1350" dirty="0"/>
              <a:t>Color Sensor, IR Emitter</a:t>
            </a:r>
            <a:r>
              <a:rPr lang="ko-KR" altLang="en-US" sz="1350" dirty="0"/>
              <a:t>와 </a:t>
            </a:r>
            <a:r>
              <a:rPr lang="en-US" altLang="ko-KR" sz="1350" dirty="0"/>
              <a:t>IR Depth Sensor, 4</a:t>
            </a:r>
            <a:r>
              <a:rPr lang="ko-KR" altLang="en-US" sz="1350" dirty="0"/>
              <a:t>개의 </a:t>
            </a:r>
            <a:r>
              <a:rPr lang="en-US" altLang="ko-KR" sz="1350" dirty="0"/>
              <a:t>Microphone Array </a:t>
            </a:r>
            <a:r>
              <a:rPr lang="ko-KR" altLang="en-US" sz="1350" dirty="0"/>
              <a:t>그리고 </a:t>
            </a:r>
            <a:r>
              <a:rPr lang="en-US" altLang="ko-KR" sz="1350" dirty="0"/>
              <a:t>Sensor</a:t>
            </a:r>
            <a:r>
              <a:rPr lang="ko-KR" altLang="en-US" sz="1350" dirty="0"/>
              <a:t>를 상하로 움직일 수 있도록 </a:t>
            </a:r>
            <a:r>
              <a:rPr lang="en-US" altLang="ko-KR" sz="1350" dirty="0"/>
              <a:t>Tilt Motor </a:t>
            </a:r>
            <a:r>
              <a:rPr lang="ko-KR" altLang="en-US" sz="1350" dirty="0"/>
              <a:t>등으로 구성되어 있다</a:t>
            </a:r>
            <a:r>
              <a:rPr lang="en-US" altLang="ko-KR" sz="1350" dirty="0"/>
              <a:t>. </a:t>
            </a:r>
            <a:r>
              <a:rPr lang="ko-KR" altLang="en-US" sz="1350" dirty="0"/>
              <a:t>이 </a:t>
            </a:r>
            <a:r>
              <a:rPr lang="en-US" altLang="ko-KR" sz="1350" dirty="0"/>
              <a:t>Sensor</a:t>
            </a:r>
            <a:r>
              <a:rPr lang="ko-KR" altLang="en-US" sz="1350" dirty="0"/>
              <a:t>들로 일반적인 </a:t>
            </a:r>
            <a:r>
              <a:rPr lang="en-US" altLang="ko-KR" sz="1350" dirty="0"/>
              <a:t>RGB </a:t>
            </a:r>
            <a:r>
              <a:rPr lang="ko-KR" altLang="en-US" sz="1350" dirty="0"/>
              <a:t>카메라로 촬영 되는 영상</a:t>
            </a:r>
            <a:r>
              <a:rPr lang="en-US" altLang="ko-KR" sz="1350" dirty="0"/>
              <a:t>(Color View)</a:t>
            </a:r>
            <a:r>
              <a:rPr lang="ko-KR" altLang="en-US" sz="1350" dirty="0"/>
              <a:t>과 촬영된 영상의 깊이 정보를 나타내는 영상</a:t>
            </a:r>
            <a:r>
              <a:rPr lang="en-US" altLang="ko-KR" sz="1350" dirty="0"/>
              <a:t>(Depth View) </a:t>
            </a:r>
            <a:r>
              <a:rPr lang="ko-KR" altLang="en-US" sz="1350" dirty="0"/>
              <a:t>그리고 검출된 사용자의 골격을 나타내는 영상</a:t>
            </a:r>
            <a:r>
              <a:rPr lang="en-US" altLang="ko-KR" sz="1350" dirty="0"/>
              <a:t>(Skeleton View) </a:t>
            </a:r>
            <a:r>
              <a:rPr lang="ko-KR" altLang="en-US" sz="1350" dirty="0"/>
              <a:t>정보를 나타냄</a:t>
            </a:r>
            <a:endParaRPr lang="en-US" altLang="ko-KR" sz="135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350" dirty="0">
                <a:latin typeface="맑은 고딕" panose="020B0503020000020004" pitchFamily="50" charset="-127"/>
                <a:cs typeface="Arial" panose="020B0604020202020204" pitchFamily="34" charset="0"/>
              </a:rPr>
              <a:t>특징 </a:t>
            </a:r>
            <a:r>
              <a:rPr lang="en-US" altLang="ko-KR" sz="1350" dirty="0">
                <a:latin typeface="맑은 고딕" panose="020B0503020000020004" pitchFamily="50" charset="-127"/>
                <a:cs typeface="Arial" panose="020B0604020202020204" pitchFamily="34" charset="0"/>
              </a:rPr>
              <a:t>:  </a:t>
            </a:r>
            <a:r>
              <a:rPr lang="ko-KR" altLang="en-US" sz="1350" dirty="0"/>
              <a:t>지능적인 처리를 통해 인물과 관련된 다양한 정보들을 손쉽게 얻을 수 있는 형태로 제공해주므로 작업이 </a:t>
            </a:r>
            <a:r>
              <a:rPr lang="ko-KR" altLang="en-US" sz="1350" dirty="0" err="1"/>
              <a:t>용이해지며</a:t>
            </a:r>
            <a:r>
              <a:rPr lang="en-US" altLang="ko-KR" sz="1350" dirty="0"/>
              <a:t>, </a:t>
            </a:r>
            <a:r>
              <a:rPr lang="ko-KR" altLang="en-US" sz="1350" dirty="0"/>
              <a:t>작품의 동작 성능에 악영향을 미칠 수 있는 여러 외부요인들을 차단하여 작품이 주변 환경에 크게 영향 받지 않고 원활이 동작할 수 있도록 </a:t>
            </a:r>
            <a:r>
              <a:rPr lang="ko-KR" altLang="en-US" sz="1350" dirty="0" err="1"/>
              <a:t>도와줌</a:t>
            </a:r>
            <a:r>
              <a:rPr lang="en-US" altLang="ko-KR" sz="1350" dirty="0"/>
              <a:t>. </a:t>
            </a:r>
            <a:r>
              <a:rPr lang="ko-KR" altLang="en-US" sz="1350" dirty="0"/>
              <a:t>또한 화면 안에 있는 모든 인물들에 대하여 손과 얼굴을 포함한 신체 </a:t>
            </a:r>
            <a:r>
              <a:rPr lang="en-US" altLang="ko-KR" sz="1350" dirty="0"/>
              <a:t>15</a:t>
            </a:r>
            <a:r>
              <a:rPr lang="ko-KR" altLang="en-US" sz="1350" dirty="0"/>
              <a:t>개 주요 부위의 위치를 초당 </a:t>
            </a:r>
            <a:r>
              <a:rPr lang="en-US" altLang="ko-KR" sz="1350" dirty="0"/>
              <a:t>30 </a:t>
            </a:r>
            <a:r>
              <a:rPr lang="ko-KR" altLang="en-US" sz="1350" dirty="0"/>
              <a:t>프레임의 속도로 지속적으로 알려주며 보다 복잡한 동작의 인식도 지원함으로써 작업을 수월하게 </a:t>
            </a:r>
            <a:r>
              <a:rPr lang="ko-KR" altLang="en-US" sz="1350" dirty="0" err="1"/>
              <a:t>도와줌</a:t>
            </a:r>
            <a:r>
              <a:rPr lang="en-US" altLang="ko-KR" sz="1350" dirty="0"/>
              <a:t>. </a:t>
            </a:r>
            <a:r>
              <a:rPr lang="ko-KR" altLang="en-US" sz="1350" dirty="0" err="1"/>
              <a:t>키넥트</a:t>
            </a:r>
            <a:r>
              <a:rPr lang="en-US" altLang="ko-KR" sz="1350" dirty="0"/>
              <a:t> </a:t>
            </a:r>
            <a:r>
              <a:rPr lang="ko-KR" altLang="en-US" sz="1350" dirty="0"/>
              <a:t>센서는 사람의 신체부위 및 움직임을 인식할 수 있기 때문에 센서와 사람 사이의 거리</a:t>
            </a:r>
            <a:r>
              <a:rPr lang="en-US" altLang="ko-KR" sz="1350" dirty="0"/>
              <a:t>, </a:t>
            </a:r>
            <a:r>
              <a:rPr lang="ko-KR" altLang="en-US" sz="1350" dirty="0"/>
              <a:t>각 관절 값 등을 추종하는데 높은 성능을 보여줌</a:t>
            </a:r>
            <a:r>
              <a:rPr lang="en-US" altLang="ko-KR" sz="1350" dirty="0"/>
              <a:t>. </a:t>
            </a:r>
            <a:r>
              <a:rPr lang="ko-KR" altLang="en-US" sz="1350" dirty="0"/>
              <a:t>현재는 많은 학습 알고리즘을 통해 인체의 특징 점은 물론 동작패턴 및 손가락 모양까지도 검출이 가능하다는 이점이 있음</a:t>
            </a:r>
            <a:endParaRPr lang="en-US" altLang="ko-KR" sz="135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350" dirty="0">
                <a:latin typeface="맑은 고딕" panose="020B0503020000020004" pitchFamily="50" charset="-127"/>
                <a:cs typeface="Arial" panose="020B0604020202020204" pitchFamily="34" charset="0"/>
              </a:rPr>
              <a:t>가격 </a:t>
            </a:r>
            <a:r>
              <a:rPr lang="en-US" altLang="ko-KR" sz="1350" dirty="0">
                <a:latin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sz="1350" dirty="0" err="1">
                <a:latin typeface="맑은 고딕" panose="020B0503020000020004" pitchFamily="50" charset="-127"/>
                <a:cs typeface="Arial" panose="020B0604020202020204" pitchFamily="34" charset="0"/>
              </a:rPr>
              <a:t>키넥트</a:t>
            </a:r>
            <a:r>
              <a:rPr lang="ko-KR" altLang="en-US" sz="1350" dirty="0">
                <a:latin typeface="맑은 고딕" panose="020B0503020000020004" pitchFamily="50" charset="-127"/>
                <a:cs typeface="Arial" panose="020B0604020202020204" pitchFamily="34" charset="0"/>
              </a:rPr>
              <a:t> 어댑터 </a:t>
            </a:r>
            <a:r>
              <a:rPr lang="en-US" altLang="ko-KR" sz="1350" dirty="0">
                <a:latin typeface="맑은 고딕" panose="020B0503020000020004" pitchFamily="50" charset="-127"/>
                <a:cs typeface="Arial" panose="020B0604020202020204" pitchFamily="34" charset="0"/>
              </a:rPr>
              <a:t>+ </a:t>
            </a:r>
            <a:r>
              <a:rPr lang="en-US" altLang="ko-KR" sz="1350" dirty="0" err="1">
                <a:latin typeface="맑은 고딕" panose="020B0503020000020004" pitchFamily="50" charset="-127"/>
                <a:cs typeface="Arial" panose="020B0604020202020204" pitchFamily="34" charset="0"/>
              </a:rPr>
              <a:t>xbox</a:t>
            </a:r>
            <a:r>
              <a:rPr lang="en-US" altLang="ko-KR" sz="1350" dirty="0">
                <a:latin typeface="맑은 고딕" panose="020B0503020000020004" pitchFamily="50" charset="-127"/>
                <a:cs typeface="Arial" panose="020B0604020202020204" pitchFamily="34" charset="0"/>
              </a:rPr>
              <a:t> one </a:t>
            </a:r>
            <a:r>
              <a:rPr lang="ko-KR" altLang="en-US" sz="1350" dirty="0" err="1">
                <a:latin typeface="맑은 고딕" panose="020B0503020000020004" pitchFamily="50" charset="-127"/>
                <a:cs typeface="Arial" panose="020B0604020202020204" pitchFamily="34" charset="0"/>
              </a:rPr>
              <a:t>키넥트</a:t>
            </a:r>
            <a:r>
              <a:rPr lang="ko-KR" altLang="en-US" sz="1350" dirty="0">
                <a:latin typeface="맑은 고딕" panose="020B0503020000020004" pitchFamily="50" charset="-127"/>
                <a:cs typeface="Arial" panose="020B0604020202020204" pitchFamily="34" charset="0"/>
              </a:rPr>
              <a:t> 센서 약 </a:t>
            </a:r>
            <a:r>
              <a:rPr lang="en-US" altLang="ko-KR" sz="1350" dirty="0">
                <a:latin typeface="맑은 고딕" panose="020B0503020000020004" pitchFamily="50" charset="-127"/>
                <a:cs typeface="Arial" panose="020B0604020202020204" pitchFamily="34" charset="0"/>
              </a:rPr>
              <a:t>20</a:t>
            </a:r>
            <a:r>
              <a:rPr lang="ko-KR" altLang="en-US" sz="1350" dirty="0">
                <a:latin typeface="맑은 고딕" panose="020B0503020000020004" pitchFamily="50" charset="-127"/>
                <a:cs typeface="Arial" panose="020B0604020202020204" pitchFamily="34" charset="0"/>
              </a:rPr>
              <a:t>만원</a:t>
            </a:r>
            <a:endParaRPr lang="en-US" altLang="ko-KR" sz="1350" dirty="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875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자유형 23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9947" y="134264"/>
            <a:ext cx="60516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02.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관련 연구 및 사례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849" y="1606517"/>
            <a:ext cx="4364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키넥트를</a:t>
            </a:r>
            <a:r>
              <a:rPr lang="ko-KR" altLang="en-US" dirty="0"/>
              <a:t> 이용한 </a:t>
            </a:r>
            <a:r>
              <a:rPr lang="en-US" altLang="ko-KR" dirty="0"/>
              <a:t>‘</a:t>
            </a:r>
            <a:r>
              <a:rPr lang="ko-KR" altLang="en-US" dirty="0"/>
              <a:t>운동자세 교정</a:t>
            </a:r>
            <a:r>
              <a:rPr lang="en-US" altLang="ko-KR" dirty="0"/>
              <a:t>’</a:t>
            </a:r>
            <a:endParaRPr lang="ko-KR" altLang="en-US" dirty="0"/>
          </a:p>
          <a:p>
            <a:pPr marL="285750" indent="-285750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1966219" y="2181505"/>
            <a:ext cx="3068875" cy="3088330"/>
          </a:xfrm>
          <a:prstGeom prst="ellipse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560570" y="2181505"/>
            <a:ext cx="3219994" cy="3036469"/>
          </a:xfrm>
          <a:prstGeom prst="ellipse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8"/>
          <p:cNvSpPr>
            <a:spLocks noChangeArrowheads="1"/>
          </p:cNvSpPr>
          <p:nvPr/>
        </p:nvSpPr>
        <p:spPr bwMode="auto">
          <a:xfrm>
            <a:off x="1127710" y="5686970"/>
            <a:ext cx="99175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algn="ctr">
              <a:spcBef>
                <a:spcPts val="413"/>
              </a:spcBef>
              <a:buClrTx/>
              <a:buFont typeface="Wingdings" panose="05000000000000000000" pitchFamily="2" charset="2"/>
              <a:buChar char="ü"/>
            </a:pPr>
            <a:r>
              <a:rPr lang="en-US" altLang="ko-KR" sz="1600" b="0" dirty="0">
                <a:solidFill>
                  <a:srgbClr val="000000"/>
                </a:solidFill>
                <a:latin typeface="맑은 고딕" panose="020B0503020000020004" pitchFamily="50" charset="-127"/>
              </a:rPr>
              <a:t>Windows</a:t>
            </a:r>
            <a:r>
              <a:rPr lang="ko-KR" altLang="en-US" sz="1600" b="0" dirty="0">
                <a:solidFill>
                  <a:srgbClr val="000000"/>
                </a:solidFill>
                <a:latin typeface="맑은 고딕" panose="020B0503020000020004" pitchFamily="50" charset="-127"/>
              </a:rPr>
              <a:t>용 </a:t>
            </a:r>
            <a:r>
              <a:rPr lang="ko-KR" altLang="en-US" sz="1600" b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키넥트를</a:t>
            </a:r>
            <a:r>
              <a:rPr lang="ko-KR" altLang="en-US" sz="1600" b="0" dirty="0">
                <a:solidFill>
                  <a:srgbClr val="000000"/>
                </a:solidFill>
                <a:latin typeface="맑은 고딕" panose="020B0503020000020004" pitchFamily="50" charset="-127"/>
              </a:rPr>
              <a:t> 이용하여 모션인식 후 자세 교정</a:t>
            </a:r>
          </a:p>
        </p:txBody>
      </p:sp>
      <p:pic>
        <p:nvPicPr>
          <p:cNvPr id="27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808" y="3371892"/>
            <a:ext cx="986048" cy="10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3095" y="2836729"/>
            <a:ext cx="2513144" cy="1765378"/>
          </a:xfrm>
          <a:prstGeom prst="rect">
            <a:avLst/>
          </a:prstGeom>
        </p:spPr>
      </p:pic>
      <p:pic>
        <p:nvPicPr>
          <p:cNvPr id="1030" name="Picture 6" descr="키넥트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131" y="2996954"/>
            <a:ext cx="2567794" cy="144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26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641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자유형 23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9947" y="134264"/>
            <a:ext cx="60516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02.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관련 연구 및 사례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2904" y="1465823"/>
            <a:ext cx="11868832" cy="4795923"/>
            <a:chOff x="162904" y="1465823"/>
            <a:chExt cx="11868832" cy="4795923"/>
          </a:xfrm>
        </p:grpSpPr>
        <p:grpSp>
          <p:nvGrpSpPr>
            <p:cNvPr id="22" name="Group 5"/>
            <p:cNvGrpSpPr>
              <a:grpSpLocks/>
            </p:cNvGrpSpPr>
            <p:nvPr/>
          </p:nvGrpSpPr>
          <p:grpSpPr bwMode="auto">
            <a:xfrm>
              <a:off x="162904" y="1465823"/>
              <a:ext cx="8076300" cy="4795923"/>
              <a:chOff x="1109" y="981"/>
              <a:chExt cx="4585" cy="2993"/>
            </a:xfrm>
          </p:grpSpPr>
          <p:sp>
            <p:nvSpPr>
              <p:cNvPr id="33" name="Rectangle 6"/>
              <p:cNvSpPr>
                <a:spLocks noChangeArrowheads="1"/>
              </p:cNvSpPr>
              <p:nvPr/>
            </p:nvSpPr>
            <p:spPr bwMode="ltGray">
              <a:xfrm>
                <a:off x="1226" y="981"/>
                <a:ext cx="860" cy="169"/>
              </a:xfrm>
              <a:prstGeom prst="rect">
                <a:avLst/>
              </a:prstGeom>
              <a:gradFill rotWithShape="1">
                <a:gsLst>
                  <a:gs pos="0">
                    <a:schemeClr val="bg2">
                      <a:gamma/>
                      <a:shade val="76078"/>
                      <a:invGamma/>
                    </a:schemeClr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r>
                  <a:rPr lang="ko-KR" altLang="en-US" sz="105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  <a:ea typeface="돋움" pitchFamily="50" charset="-127"/>
                  </a:rPr>
                  <a:t>  메신저 이름</a:t>
                </a:r>
              </a:p>
            </p:txBody>
          </p:sp>
          <p:sp>
            <p:nvSpPr>
              <p:cNvPr id="35" name="Rectangle 7"/>
              <p:cNvSpPr>
                <a:spLocks noChangeArrowheads="1"/>
              </p:cNvSpPr>
              <p:nvPr/>
            </p:nvSpPr>
            <p:spPr bwMode="ltGray">
              <a:xfrm>
                <a:off x="2041" y="981"/>
                <a:ext cx="3613" cy="169"/>
              </a:xfrm>
              <a:prstGeom prst="rect">
                <a:avLst/>
              </a:prstGeom>
              <a:gradFill rotWithShape="1">
                <a:gsLst>
                  <a:gs pos="0">
                    <a:schemeClr val="bg2">
                      <a:gamma/>
                      <a:shade val="76078"/>
                      <a:invGamma/>
                    </a:schemeClr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r>
                  <a:rPr lang="ko-KR" altLang="en-US" sz="105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  <a:ea typeface="돋움" pitchFamily="50" charset="-127"/>
                  </a:rPr>
                  <a:t> 내      용</a:t>
                </a:r>
              </a:p>
            </p:txBody>
          </p:sp>
          <p:sp>
            <p:nvSpPr>
              <p:cNvPr id="36" name="Line 8"/>
              <p:cNvSpPr>
                <a:spLocks noChangeShapeType="1"/>
              </p:cNvSpPr>
              <p:nvPr/>
            </p:nvSpPr>
            <p:spPr bwMode="ltGray">
              <a:xfrm>
                <a:off x="1224" y="981"/>
                <a:ext cx="442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7" name="Line 9"/>
              <p:cNvSpPr>
                <a:spLocks noChangeShapeType="1"/>
              </p:cNvSpPr>
              <p:nvPr/>
            </p:nvSpPr>
            <p:spPr bwMode="ltGray">
              <a:xfrm>
                <a:off x="1225" y="1149"/>
                <a:ext cx="443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Line 10"/>
              <p:cNvSpPr>
                <a:spLocks noChangeShapeType="1"/>
              </p:cNvSpPr>
              <p:nvPr/>
            </p:nvSpPr>
            <p:spPr bwMode="auto">
              <a:xfrm>
                <a:off x="1226" y="2115"/>
                <a:ext cx="44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Line 12"/>
              <p:cNvSpPr>
                <a:spLocks noChangeShapeType="1"/>
              </p:cNvSpPr>
              <p:nvPr/>
            </p:nvSpPr>
            <p:spPr bwMode="auto">
              <a:xfrm>
                <a:off x="1996" y="1148"/>
                <a:ext cx="0" cy="282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1" name="Text Box 13"/>
              <p:cNvSpPr txBox="1">
                <a:spLocks noChangeArrowheads="1"/>
              </p:cNvSpPr>
              <p:nvPr/>
            </p:nvSpPr>
            <p:spPr bwMode="auto">
              <a:xfrm>
                <a:off x="1109" y="2269"/>
                <a:ext cx="778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endParaRPr lang="en-US" altLang="ko-KR" b="1" dirty="0">
                  <a:latin typeface="+mj-lt"/>
                  <a:ea typeface="휴먼엑스포" pitchFamily="2" charset="-127"/>
                </a:endParaRPr>
              </a:p>
            </p:txBody>
          </p:sp>
          <p:sp>
            <p:nvSpPr>
              <p:cNvPr id="42" name="Text Box 14"/>
              <p:cNvSpPr txBox="1">
                <a:spLocks noChangeArrowheads="1"/>
              </p:cNvSpPr>
              <p:nvPr/>
            </p:nvSpPr>
            <p:spPr bwMode="auto">
              <a:xfrm>
                <a:off x="2013" y="1317"/>
                <a:ext cx="2633" cy="5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en-US" altLang="ko-KR" sz="1400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- </a:t>
                </a:r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내장 센서로 모션을 인식해 운동자세를 교정</a:t>
                </a:r>
                <a:endPara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altLang="ko-KR" sz="1400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- 100</a:t>
                </a:r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여가지 동작 자동인식</a:t>
                </a:r>
                <a:r>
                  <a:rPr lang="en-US" altLang="ko-KR" sz="1400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/</a:t>
                </a:r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저장</a:t>
                </a:r>
                <a:endPara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altLang="ko-KR" sz="1400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- </a:t>
                </a:r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데일리 칼로리 소모량 자동 측정</a:t>
                </a:r>
                <a:endParaRPr lang="ko-KR" altLang="en-US" sz="700" b="1" dirty="0">
                  <a:solidFill>
                    <a:schemeClr val="bg2">
                      <a:lumMod val="25000"/>
                    </a:schemeClr>
                  </a:solidFill>
                  <a:ea typeface="휴먼엑스포" pitchFamily="2" charset="-127"/>
                </a:endParaRPr>
              </a:p>
            </p:txBody>
          </p:sp>
          <p:sp>
            <p:nvSpPr>
              <p:cNvPr id="43" name="Text Box 15"/>
              <p:cNvSpPr txBox="1">
                <a:spLocks noChangeArrowheads="1"/>
              </p:cNvSpPr>
              <p:nvPr/>
            </p:nvSpPr>
            <p:spPr bwMode="auto">
              <a:xfrm>
                <a:off x="1996" y="2233"/>
                <a:ext cx="1993" cy="7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en-US" altLang="ko-KR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- Xbox 360 </a:t>
                </a:r>
                <a:r>
                  <a:rPr lang="ko-KR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플랫폼</a:t>
                </a:r>
                <a:endParaRPr lang="en-US" altLang="ko-KR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altLang="ko-KR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-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키넥트를</a:t>
                </a:r>
                <a:r>
                  <a:rPr lang="ko-KR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 사용하여 모션 캡쳐</a:t>
                </a:r>
                <a:endParaRPr lang="en-US" altLang="ko-KR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altLang="ko-KR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- </a:t>
                </a:r>
                <a:r>
                  <a:rPr lang="ko-KR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홈 피트니스 시스템</a:t>
                </a:r>
                <a:endParaRPr lang="en-US" altLang="ko-KR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altLang="ko-KR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- </a:t>
                </a:r>
                <a:r>
                  <a:rPr lang="ko-KR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개인이 자세체크</a:t>
                </a:r>
              </a:p>
            </p:txBody>
          </p:sp>
          <p:sp>
            <p:nvSpPr>
              <p:cNvPr id="44" name="Line 16"/>
              <p:cNvSpPr>
                <a:spLocks noChangeShapeType="1"/>
              </p:cNvSpPr>
              <p:nvPr/>
            </p:nvSpPr>
            <p:spPr bwMode="auto">
              <a:xfrm>
                <a:off x="1226" y="3067"/>
                <a:ext cx="44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Text Box 17"/>
              <p:cNvSpPr txBox="1">
                <a:spLocks noChangeArrowheads="1"/>
              </p:cNvSpPr>
              <p:nvPr/>
            </p:nvSpPr>
            <p:spPr bwMode="auto">
              <a:xfrm>
                <a:off x="1362" y="3393"/>
                <a:ext cx="454" cy="2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600" dirty="0"/>
                  <a:t>알렉스</a:t>
                </a:r>
                <a:endParaRPr lang="en-US" altLang="ko-KR" sz="1600" dirty="0"/>
              </a:p>
            </p:txBody>
          </p:sp>
          <p:sp>
            <p:nvSpPr>
              <p:cNvPr id="46" name="Text Box 18"/>
              <p:cNvSpPr txBox="1">
                <a:spLocks noChangeArrowheads="1"/>
              </p:cNvSpPr>
              <p:nvPr/>
            </p:nvSpPr>
            <p:spPr bwMode="auto">
              <a:xfrm>
                <a:off x="2002" y="3294"/>
                <a:ext cx="1799" cy="5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en-US" altLang="ko-KR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- </a:t>
                </a:r>
                <a:r>
                  <a:rPr lang="ko-KR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자세교정 웨어러블 디바이스</a:t>
                </a:r>
                <a:endParaRPr lang="en-US" altLang="ko-KR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altLang="ko-KR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-</a:t>
                </a:r>
                <a:r>
                  <a:rPr lang="ko-KR" altLang="en-US" sz="1400" dirty="0">
                    <a:latin typeface="+mn-ea"/>
                  </a:rPr>
                  <a:t> 자세교정 스마트기기</a:t>
                </a:r>
                <a:endParaRPr lang="en-US" altLang="ko-KR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altLang="ko-KR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- </a:t>
                </a:r>
                <a:r>
                  <a:rPr lang="ko-KR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운동량 측정 </a:t>
                </a:r>
                <a:r>
                  <a:rPr lang="en-US" altLang="ko-KR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x</a:t>
                </a:r>
                <a:endParaRPr lang="ko-KR" altLang="en-US" sz="700" dirty="0">
                  <a:solidFill>
                    <a:schemeClr val="tx1">
                      <a:lumMod val="75000"/>
                    </a:schemeClr>
                  </a:solidFill>
                  <a:ea typeface="휴먼엑스포" pitchFamily="2" charset="-127"/>
                </a:endParaRPr>
              </a:p>
            </p:txBody>
          </p:sp>
          <p:sp>
            <p:nvSpPr>
              <p:cNvPr id="47" name="Line 19"/>
              <p:cNvSpPr>
                <a:spLocks noChangeShapeType="1"/>
              </p:cNvSpPr>
              <p:nvPr/>
            </p:nvSpPr>
            <p:spPr bwMode="ltGray">
              <a:xfrm>
                <a:off x="1224" y="3974"/>
                <a:ext cx="442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1" name="오른쪽 화살표 18"/>
            <p:cNvSpPr>
              <a:spLocks noChangeArrowheads="1"/>
            </p:cNvSpPr>
            <p:nvPr/>
          </p:nvSpPr>
          <p:spPr bwMode="auto">
            <a:xfrm>
              <a:off x="8239204" y="3758510"/>
              <a:ext cx="817229" cy="46501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ko-KR" altLang="en-US" sz="1600" b="0">
                <a:latin typeface="HY견고딕" panose="0203060000010101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 bwMode="auto">
            <a:xfrm>
              <a:off x="9056433" y="3565952"/>
              <a:ext cx="297530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</a:rPr>
                <a:t>본 시스템은 </a:t>
              </a:r>
              <a:r>
                <a:rPr lang="ko-KR" altLang="en-US" sz="1200" dirty="0" err="1">
                  <a:solidFill>
                    <a:schemeClr val="tx1">
                      <a:lumMod val="50000"/>
                    </a:schemeClr>
                  </a:solidFill>
                </a:rPr>
                <a:t>키넥트를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</a:rPr>
                <a:t> 이용</a:t>
              </a: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>
                <a:defRPr/>
              </a:pP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</a:rPr>
                <a:t>신체 모션을 정확하게 스캔하고 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>
                <a:defRPr/>
              </a:pP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</a:rPr>
                <a:t>그 값을 바탕으로 자세를 교정하여 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>
                <a:defRPr/>
              </a:pP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</a:rPr>
                <a:t>다른 제품들과 비교하여 효과가 우수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34828" y="1954174"/>
            <a:ext cx="1926872" cy="1240923"/>
          </a:xfrm>
          <a:prstGeom prst="rect">
            <a:avLst/>
          </a:prstGeom>
        </p:spPr>
      </p:pic>
      <p:pic>
        <p:nvPicPr>
          <p:cNvPr id="1028" name="Picture 4" descr="http://cdn.gamemeca.com/gmdata/0000/213/425/kenet1_1210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912" y="3315466"/>
            <a:ext cx="1147047" cy="143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30372" r="1153" b="3155"/>
          <a:stretch/>
        </p:blipFill>
        <p:spPr>
          <a:xfrm>
            <a:off x="6393193" y="4947916"/>
            <a:ext cx="1581216" cy="11743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4577" y="3525560"/>
            <a:ext cx="1366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lt"/>
              </a:rPr>
              <a:t>  나이키</a:t>
            </a:r>
            <a:r>
              <a:rPr lang="en-US" altLang="ko-KR" sz="1600" dirty="0">
                <a:latin typeface="+mj-lt"/>
              </a:rPr>
              <a:t>+</a:t>
            </a:r>
            <a:r>
              <a:rPr lang="ko-KR" altLang="en-US" sz="1600" dirty="0">
                <a:latin typeface="+mj-lt"/>
              </a:rPr>
              <a:t> </a:t>
            </a:r>
            <a:br>
              <a:rPr lang="en-US" altLang="ko-KR" sz="1600" dirty="0">
                <a:latin typeface="+mj-lt"/>
              </a:rPr>
            </a:br>
            <a:r>
              <a:rPr lang="ko-KR" altLang="en-US" sz="1600" dirty="0" err="1">
                <a:latin typeface="+mj-lt"/>
              </a:rPr>
              <a:t>키넥트</a:t>
            </a:r>
            <a:br>
              <a:rPr lang="en-US" altLang="ko-KR" sz="1600" dirty="0">
                <a:latin typeface="+mj-lt"/>
              </a:rPr>
            </a:br>
            <a:r>
              <a:rPr lang="ko-KR" altLang="en-US" sz="1600" dirty="0">
                <a:latin typeface="+mj-lt"/>
              </a:rPr>
              <a:t>트레이닝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3703" y="2234965"/>
            <a:ext cx="125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/>
              <a:t>네오핏</a:t>
            </a:r>
            <a:endParaRPr lang="ko-KR" altLang="en-US" sz="160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8738954" y="6334876"/>
            <a:ext cx="2770421" cy="447675"/>
            <a:chOff x="8738954" y="6334876"/>
            <a:chExt cx="2770421" cy="447675"/>
          </a:xfrm>
        </p:grpSpPr>
        <p:pic>
          <p:nvPicPr>
            <p:cNvPr id="39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6339639"/>
              <a:ext cx="2365375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38954" y="6334876"/>
              <a:ext cx="9048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5187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24628</TotalTime>
  <Words>1758</Words>
  <Application>Microsoft Office PowerPoint</Application>
  <PresentationFormat>와이드스크린</PresentationFormat>
  <Paragraphs>407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a가을소풍B</vt:lpstr>
      <vt:lpstr>a공간B</vt:lpstr>
      <vt:lpstr>a드림고딕1</vt:lpstr>
      <vt:lpstr>a드림고딕7</vt:lpstr>
      <vt:lpstr>HY견고딕</vt:lpstr>
      <vt:lpstr>돋움</vt:lpstr>
      <vt:lpstr>맑은 고딕</vt:lpstr>
      <vt:lpstr>휴먼엑스포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nayoun kim</dc:creator>
  <cp:lastModifiedBy>박재환</cp:lastModifiedBy>
  <cp:revision>446</cp:revision>
  <dcterms:created xsi:type="dcterms:W3CDTF">2014-11-11T07:47:07Z</dcterms:created>
  <dcterms:modified xsi:type="dcterms:W3CDTF">2017-03-13T11:14:21Z</dcterms:modified>
</cp:coreProperties>
</file>